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57" r:id="rId4"/>
    <p:sldId id="262" r:id="rId5"/>
    <p:sldId id="260" r:id="rId6"/>
    <p:sldId id="265" r:id="rId7"/>
    <p:sldId id="264" r:id="rId8"/>
    <p:sldId id="263" r:id="rId9"/>
  </p:sldIdLst>
  <p:sldSz cx="12190413" cy="6859588"/>
  <p:notesSz cx="6858000" cy="9144000"/>
  <p:defaultTextStyle>
    <a:defPPr>
      <a:defRPr lang="ru-RU"/>
    </a:defPPr>
    <a:lvl1pPr marL="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4413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882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324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7654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206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648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50894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530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CF4520"/>
    <a:srgbClr val="69B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576" y="-858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908FD-8D97-4146-9F31-5A5F13815B69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57AA3-0734-4811-980A-079B8268D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91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0E2FB-129D-4BDD-8025-E540C6A4E421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B8EE1-1EE1-4026-AEC0-E9EC61FEB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921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B8EE1-1EE1-4026-AEC0-E9EC61FEB40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59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920"/>
            <a:ext cx="10361851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3" y="3887100"/>
            <a:ext cx="8533290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8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3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7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2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50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5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703"/>
            <a:ext cx="2742843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1" y="274703"/>
            <a:ext cx="8025356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441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882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3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76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206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6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508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53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4" y="1600571"/>
            <a:ext cx="5384099" cy="452701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413" indent="0">
              <a:buNone/>
              <a:defRPr sz="2500" b="1"/>
            </a:lvl2pPr>
            <a:lvl3pPr marL="1128827" indent="0">
              <a:buNone/>
              <a:defRPr sz="2200" b="1"/>
            </a:lvl3pPr>
            <a:lvl4pPr marL="1693240" indent="0">
              <a:buNone/>
              <a:defRPr sz="2000" b="1"/>
            </a:lvl4pPr>
            <a:lvl5pPr marL="2257654" indent="0">
              <a:buNone/>
              <a:defRPr sz="2000" b="1"/>
            </a:lvl5pPr>
            <a:lvl6pPr marL="2822067" indent="0">
              <a:buNone/>
              <a:defRPr sz="2000" b="1"/>
            </a:lvl6pPr>
            <a:lvl7pPr marL="3386480" indent="0">
              <a:buNone/>
              <a:defRPr sz="2000" b="1"/>
            </a:lvl7pPr>
            <a:lvl8pPr marL="3950894" indent="0">
              <a:buNone/>
              <a:defRPr sz="2000" b="1"/>
            </a:lvl8pPr>
            <a:lvl9pPr marL="4515307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69"/>
            <a:ext cx="5388332" cy="639911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413" indent="0">
              <a:buNone/>
              <a:defRPr sz="2500" b="1"/>
            </a:lvl2pPr>
            <a:lvl3pPr marL="1128827" indent="0">
              <a:buNone/>
              <a:defRPr sz="2200" b="1"/>
            </a:lvl3pPr>
            <a:lvl4pPr marL="1693240" indent="0">
              <a:buNone/>
              <a:defRPr sz="2000" b="1"/>
            </a:lvl4pPr>
            <a:lvl5pPr marL="2257654" indent="0">
              <a:buNone/>
              <a:defRPr sz="2000" b="1"/>
            </a:lvl5pPr>
            <a:lvl6pPr marL="2822067" indent="0">
              <a:buNone/>
              <a:defRPr sz="2000" b="1"/>
            </a:lvl6pPr>
            <a:lvl7pPr marL="3386480" indent="0">
              <a:buNone/>
              <a:defRPr sz="2000" b="1"/>
            </a:lvl7pPr>
            <a:lvl8pPr marL="3950894" indent="0">
              <a:buNone/>
              <a:defRPr sz="2000" b="1"/>
            </a:lvl8pPr>
            <a:lvl9pPr marL="4515307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79"/>
            <a:ext cx="5388332" cy="395220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4" y="273113"/>
            <a:ext cx="4010562" cy="1162320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2" y="273115"/>
            <a:ext cx="6814780" cy="5854468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4" y="1435434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64413" indent="0">
              <a:buNone/>
              <a:defRPr sz="1500"/>
            </a:lvl2pPr>
            <a:lvl3pPr marL="1128827" indent="0">
              <a:buNone/>
              <a:defRPr sz="1200"/>
            </a:lvl3pPr>
            <a:lvl4pPr marL="1693240" indent="0">
              <a:buNone/>
              <a:defRPr sz="1100"/>
            </a:lvl4pPr>
            <a:lvl5pPr marL="2257654" indent="0">
              <a:buNone/>
              <a:defRPr sz="1100"/>
            </a:lvl5pPr>
            <a:lvl6pPr marL="2822067" indent="0">
              <a:buNone/>
              <a:defRPr sz="1100"/>
            </a:lvl6pPr>
            <a:lvl7pPr marL="3386480" indent="0">
              <a:buNone/>
              <a:defRPr sz="1100"/>
            </a:lvl7pPr>
            <a:lvl8pPr marL="3950894" indent="0">
              <a:buNone/>
              <a:defRPr sz="1100"/>
            </a:lvl8pPr>
            <a:lvl9pPr marL="451530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7" y="4801712"/>
            <a:ext cx="7314248" cy="566870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7" y="612917"/>
            <a:ext cx="7314248" cy="4115753"/>
          </a:xfrm>
        </p:spPr>
        <p:txBody>
          <a:bodyPr/>
          <a:lstStyle>
            <a:lvl1pPr marL="0" indent="0">
              <a:buNone/>
              <a:defRPr sz="4000"/>
            </a:lvl1pPr>
            <a:lvl2pPr marL="564413" indent="0">
              <a:buNone/>
              <a:defRPr sz="3500"/>
            </a:lvl2pPr>
            <a:lvl3pPr marL="1128827" indent="0">
              <a:buNone/>
              <a:defRPr sz="3000"/>
            </a:lvl3pPr>
            <a:lvl4pPr marL="1693240" indent="0">
              <a:buNone/>
              <a:defRPr sz="2500"/>
            </a:lvl4pPr>
            <a:lvl5pPr marL="2257654" indent="0">
              <a:buNone/>
              <a:defRPr sz="2500"/>
            </a:lvl5pPr>
            <a:lvl6pPr marL="2822067" indent="0">
              <a:buNone/>
              <a:defRPr sz="2500"/>
            </a:lvl6pPr>
            <a:lvl7pPr marL="3386480" indent="0">
              <a:buNone/>
              <a:defRPr sz="2500"/>
            </a:lvl7pPr>
            <a:lvl8pPr marL="3950894" indent="0">
              <a:buNone/>
              <a:defRPr sz="2500"/>
            </a:lvl8pPr>
            <a:lvl9pPr marL="4515307" indent="0">
              <a:buNone/>
              <a:defRPr sz="2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7" y="5368581"/>
            <a:ext cx="7314248" cy="805049"/>
          </a:xfrm>
        </p:spPr>
        <p:txBody>
          <a:bodyPr/>
          <a:lstStyle>
            <a:lvl1pPr marL="0" indent="0">
              <a:buNone/>
              <a:defRPr sz="1700"/>
            </a:lvl1pPr>
            <a:lvl2pPr marL="564413" indent="0">
              <a:buNone/>
              <a:defRPr sz="1500"/>
            </a:lvl2pPr>
            <a:lvl3pPr marL="1128827" indent="0">
              <a:buNone/>
              <a:defRPr sz="1200"/>
            </a:lvl3pPr>
            <a:lvl4pPr marL="1693240" indent="0">
              <a:buNone/>
              <a:defRPr sz="1100"/>
            </a:lvl4pPr>
            <a:lvl5pPr marL="2257654" indent="0">
              <a:buNone/>
              <a:defRPr sz="1100"/>
            </a:lvl5pPr>
            <a:lvl6pPr marL="2822067" indent="0">
              <a:buNone/>
              <a:defRPr sz="1100"/>
            </a:lvl6pPr>
            <a:lvl7pPr marL="3386480" indent="0">
              <a:buNone/>
              <a:defRPr sz="1100"/>
            </a:lvl7pPr>
            <a:lvl8pPr marL="3950894" indent="0">
              <a:buNone/>
              <a:defRPr sz="1100"/>
            </a:lvl8pPr>
            <a:lvl9pPr marL="451530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1" cy="1143265"/>
          </a:xfrm>
          <a:prstGeom prst="rect">
            <a:avLst/>
          </a:prstGeom>
        </p:spPr>
        <p:txBody>
          <a:bodyPr vert="horz" lIns="112883" tIns="56441" rIns="112883" bIns="5644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1" cy="4527011"/>
          </a:xfrm>
          <a:prstGeom prst="rect">
            <a:avLst/>
          </a:prstGeom>
        </p:spPr>
        <p:txBody>
          <a:bodyPr vert="horz" lIns="112883" tIns="56441" rIns="112883" bIns="5644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7823"/>
            <a:ext cx="2844430" cy="365210"/>
          </a:xfrm>
          <a:prstGeom prst="rect">
            <a:avLst/>
          </a:prstGeom>
        </p:spPr>
        <p:txBody>
          <a:bodyPr vert="horz" lIns="112883" tIns="56441" rIns="112883" bIns="56441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9" y="6357823"/>
            <a:ext cx="3860297" cy="365210"/>
          </a:xfrm>
          <a:prstGeom prst="rect">
            <a:avLst/>
          </a:prstGeom>
        </p:spPr>
        <p:txBody>
          <a:bodyPr vert="horz" lIns="112883" tIns="56441" rIns="112883" bIns="56441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2" y="6357823"/>
            <a:ext cx="2844430" cy="365210"/>
          </a:xfrm>
          <a:prstGeom prst="rect">
            <a:avLst/>
          </a:prstGeom>
        </p:spPr>
        <p:txBody>
          <a:bodyPr vert="horz" lIns="112883" tIns="56441" rIns="112883" bIns="56441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8827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3310" indent="-423310" algn="l" defTabSz="1128827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7172" indent="-352758" algn="l" defTabSz="1128827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1034" indent="-282207" algn="l" defTabSz="1128827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5447" indent="-282207" algn="l" defTabSz="1128827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9860" indent="-282207" algn="l" defTabSz="1128827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4274" indent="-282207" algn="l" defTabSz="112882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68687" indent="-282207" algn="l" defTabSz="112882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33101" indent="-282207" algn="l" defTabSz="112882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514" indent="-282207" algn="l" defTabSz="112882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4413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8827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240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7654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2067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6480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50894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5307" algn="l" defTabSz="112882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pravo.gov.ru/proxy/ips/?docbody=&amp;link_id=0&amp;nd=102107419&amp;intelsearch=&amp;firstDoc=1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73.&#1084;&#1074;&#1076;.&#1088;&#1092;/gosuslugi/%D0%B3%D1%83%D0%B2%D0%BC/%D0%B3%D0%BF-%D0%BF%D0%B5%D1%80%D0%B5%D1%81%D0%B5%D0%BB%D0%B5%D0%BD%D0%B8%D1%8F-%D1%81%D0%BE%D0%BE%D1%82%D0%B5%D1%87%D0%B5%D1%81%D1%82%D0%B2%D0%B5%D0%BD%D0%BD%D0%B8%D0%BA%D0%BE%D0%B2/%D0%B4%D0%BE%D0%BA%D1%83%D0%BC%D0%B5%D0%BD%D1%82%D1%8B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ulyanovsk-zan.ru/Documents/Detail/f0b830a6-cb67-4953-947d-7921bbb660d0/" TargetMode="Externa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ulyanovsk-zan.ru/czn/inde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088" y="461128"/>
            <a:ext cx="2088232" cy="862047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10055646" y="549474"/>
            <a:ext cx="0" cy="648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98" y="483147"/>
            <a:ext cx="864096" cy="81801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487694" y="55030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Ульяновская</a:t>
            </a: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78972" y="3452233"/>
            <a:ext cx="767938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600" b="1" dirty="0">
                <a:latin typeface="Arial" panose="020B0604020202020204" pitchFamily="34" charset="0"/>
                <a:cs typeface="Arial" panose="020B0604020202020204" pitchFamily="34" charset="0"/>
              </a:rPr>
              <a:t>Региональная программа </a:t>
            </a:r>
            <a:endParaRPr lang="ru-RU" sz="4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оказанию содействия добровольному переселению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Ульяновскую область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соотечественников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проживающих </a:t>
            </a: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рубежом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20" y="197971"/>
            <a:ext cx="7346162" cy="65085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446914" y="5898378"/>
            <a:ext cx="771144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6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УЛЬЯНОВСКАЯ ОБЛАСТЬ</a:t>
            </a:r>
            <a:endParaRPr lang="ru-RU" sz="4600" b="1" dirty="0">
              <a:solidFill>
                <a:srgbClr val="CF45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0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8227"/>
            <a:ext cx="6258198" cy="5544616"/>
          </a:xfrm>
          <a:prstGeom prst="rect">
            <a:avLst/>
          </a:prstGeom>
        </p:spPr>
      </p:pic>
      <p:pic>
        <p:nvPicPr>
          <p:cNvPr id="4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8582" y="1629594"/>
            <a:ext cx="1123324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Указ </a:t>
            </a:r>
            <a:r>
              <a:rPr lang="ru-RU" sz="2000" b="1" dirty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Президента Российской Федерации от 22.06.2006  № 637 </a:t>
            </a:r>
            <a:endParaRPr lang="ru-RU" sz="2000" b="1" dirty="0" smtClean="0">
              <a:noFill/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r>
              <a:rPr lang="ru-RU" sz="2000" b="1" dirty="0" smtClean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«</a:t>
            </a:r>
            <a:r>
              <a:rPr lang="ru-RU" sz="2000" b="1" dirty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О мерах по оказанию содействия добровольному переселению </a:t>
            </a:r>
            <a:endParaRPr lang="ru-RU" sz="2000" b="1" dirty="0" smtClean="0">
              <a:noFill/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r>
              <a:rPr lang="ru-RU" sz="2000" b="1" dirty="0" smtClean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в </a:t>
            </a:r>
            <a:r>
              <a:rPr lang="ru-RU" sz="2000" b="1" dirty="0">
                <a:noFill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Российскую Федерацию соотечественников, проживающих за рубежом» </a:t>
            </a:r>
            <a:endParaRPr lang="ru-RU" sz="2000" b="1" dirty="0" smtClean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 smtClean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 smtClean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i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2014 </a:t>
            </a:r>
            <a:r>
              <a:rPr lang="ru-RU" sz="1800" i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lang="ru-RU" sz="1800" i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Ульяновской области реализуется</a:t>
            </a:r>
            <a:r>
              <a:rPr lang="ru-RU" sz="1800" i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800" b="1" i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региональная программа «Оказание содействия добровольному переселению в Ульяновскую область соотечественников, проживающих за рубежом».</a:t>
            </a:r>
            <a:r>
              <a:rPr lang="ru-RU" sz="2000" b="1" i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000" b="1" i="1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i="1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r>
              <a:rPr lang="ru-RU" sz="2800" b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Программы: </a:t>
            </a:r>
            <a:endParaRPr lang="ru-RU" sz="2800" b="1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140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социально-экономическому развитию Ульяновской области </a:t>
            </a:r>
            <a:endParaRPr lang="ru-RU" sz="20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 компенсации естественной убыли населения 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региона; </a:t>
            </a:r>
          </a:p>
          <a:p>
            <a:pPr indent="4140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потребности экономики в притоке трудовых ресурсов за счет </a:t>
            </a:r>
            <a:endParaRPr lang="ru-RU" sz="20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привлечения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соотечественников на постоянное место жительства.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3312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843" y="957082"/>
            <a:ext cx="6749462" cy="59798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239222" y="1504306"/>
            <a:ext cx="5760640" cy="5117101"/>
          </a:xfrm>
          <a:prstGeom prst="rect">
            <a:avLst/>
          </a:prstGeom>
          <a:solidFill>
            <a:srgbClr val="69B3E7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254" y="1269554"/>
            <a:ext cx="5744952" cy="855233"/>
          </a:xfrm>
        </p:spPr>
        <p:txBody>
          <a:bodyPr>
            <a:normAutofit/>
          </a:bodyPr>
          <a:lstStyle/>
          <a:p>
            <a:pPr algn="l">
              <a:tabLst>
                <a:tab pos="0" algn="l"/>
              </a:tabLst>
            </a:pPr>
            <a:r>
              <a:rPr lang="ru-RU" sz="20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Правом на участие в программе обладают:</a:t>
            </a:r>
            <a:endParaRPr lang="ru-RU" sz="2000" b="1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39222" y="15043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Приоритетные направления переселения:</a:t>
            </a:r>
            <a:endParaRPr lang="ru-RU" sz="2000" b="1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1211" y="1989634"/>
            <a:ext cx="5183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соотечественники, постоянно проживающие </a:t>
            </a:r>
            <a:endParaRPr lang="ru-RU" sz="16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рубежом;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90673" y="4365898"/>
            <a:ext cx="5183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иностранные </a:t>
            </a:r>
            <a:r>
              <a:rPr 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граждане, постоянно или временно проживающие в России на законном основании (имеющие разрешение на временное проживание или оформившие вид на жительство) либо получившие временное убежище на территории Российской Федерации.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11336" y="2694613"/>
            <a:ext cx="5183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выходцы (эмигранты) из Российского государства, Российской республики, РСФСР, </a:t>
            </a:r>
            <a:r>
              <a:rPr lang="ru-RU" alt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СССР </a:t>
            </a:r>
          </a:p>
          <a:p>
            <a:pPr algn="just">
              <a:defRPr/>
            </a:pPr>
            <a:r>
              <a:rPr lang="ru-RU" alt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Федерации, имевшие </a:t>
            </a:r>
            <a:r>
              <a:rPr lang="ru-RU" alt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соответствующую гражданскую </a:t>
            </a:r>
            <a:r>
              <a:rPr lang="ru-RU" alt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принадлежность </a:t>
            </a:r>
            <a:endParaRPr lang="ru-RU" altLang="ru-RU" sz="16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alt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sz="16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ставшие гражданами иностранного государства или лицами без </a:t>
            </a:r>
            <a:r>
              <a:rPr lang="ru-RU" altLang="ru-RU" sz="16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гражданства;</a:t>
            </a:r>
            <a:endParaRPr lang="ru-RU" altLang="ru-RU" sz="16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96653" y="2046632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749462" y="1962947"/>
            <a:ext cx="5250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Работники авиастроительной отрасли</a:t>
            </a:r>
          </a:p>
          <a:p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Медицинские работники</a:t>
            </a:r>
          </a:p>
          <a:p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Работники сельского хозяйства</a:t>
            </a:r>
          </a:p>
          <a:p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Инженеры и ученые</a:t>
            </a:r>
          </a:p>
          <a:p>
            <a:endParaRPr lang="ru-RU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Студенты учебных организаций Ульяновской области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6361052" y="3695015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6367964" y="2876467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6367964" y="2046166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478582" y="4419946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496653" y="2750467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6361052" y="5270652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6367964" y="4491898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  <p:pic>
        <p:nvPicPr>
          <p:cNvPr id="23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683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341562"/>
            <a:ext cx="6228186" cy="55180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65277" y="1479981"/>
            <a:ext cx="10225136" cy="923330"/>
          </a:xfrm>
          <a:prstGeom prst="rect">
            <a:avLst/>
          </a:prstGeom>
          <a:solidFill>
            <a:srgbClr val="69B3E7"/>
          </a:solidFill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Для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участия в программе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соотечественник (далее- заявитель) представляет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в уполномоченный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перечень необходимых документов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Заявитель может подать заявление как за рубежом, так и в Российской Федерации.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606" y="2672288"/>
            <a:ext cx="2016224" cy="400110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рубежом: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614" y="3275838"/>
            <a:ext cx="50405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Представительства или представители Министерства внутренних дел Российской Федерации за рубежом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Aft>
                <a:spcPts val="1200"/>
              </a:spcAft>
              <a:defRPr/>
            </a:pPr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Дипломатические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представительства </a:t>
            </a:r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консульские учреждения Российской 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Федерации.</a:t>
            </a:r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9254" y="2672288"/>
            <a:ext cx="2139369" cy="400110"/>
          </a:xfrm>
          <a:prstGeom prst="rect">
            <a:avLst/>
          </a:prstGeom>
          <a:solidFill>
            <a:srgbClr val="69B3E7"/>
          </a:solidFill>
          <a:ln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России: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27254" y="3275838"/>
            <a:ext cx="55898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205413" algn="l"/>
              </a:tabLst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Территориальные органы Министерства внутренних дел Российской Федерации УМВД России по Ульяновской области   (в лице Управления по вопросам миграции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tabLst>
                <a:tab pos="5205413" algn="l"/>
              </a:tabLst>
              <a:defRPr/>
            </a:pPr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5205413" algn="l"/>
              </a:tabLst>
              <a:defRPr/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Филиалы ОГКУ «Кадровый центр </a:t>
            </a:r>
          </a:p>
          <a:p>
            <a:pPr>
              <a:defRPr/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Ульяновской области» </a:t>
            </a:r>
          </a:p>
          <a:p>
            <a:pPr>
              <a:defRPr/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(только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региональной программы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!).</a:t>
            </a:r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406606" y="3275838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406606" y="4797946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239254" y="4797946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6239254" y="3322653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Объект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6136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341562"/>
            <a:ext cx="6228186" cy="55180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566" y="1384534"/>
            <a:ext cx="99371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Участник Государственной программы и члены его семьи имеют право на получение финансовых выплат за счет средств областного бюджета, в том числе: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9138" y="2133650"/>
            <a:ext cx="11421275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компенсацию расходов на первичное медицинское обследование и диспансеризацию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(не более </a:t>
            </a:r>
            <a:endParaRPr lang="ru-RU" sz="1800" b="1" dirty="0" smtClean="0">
              <a:solidFill>
                <a:srgbClr val="CF45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4900 руб.);</a:t>
            </a:r>
          </a:p>
          <a:p>
            <a:pPr>
              <a:spcAft>
                <a:spcPts val="600"/>
              </a:spcAft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единовременную помощь многодетным семьям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(14000 руб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 каждого члена семьи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spcAft>
                <a:spcPts val="600"/>
              </a:spcAft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диновременную помощь участникам подпрограммы в возрасте до 30 лет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(14000 руб. на каждого члена семьи старше 18 лет);</a:t>
            </a:r>
          </a:p>
          <a:p>
            <a:pPr lvl="0">
              <a:spcAft>
                <a:spcPts val="600"/>
              </a:spcAft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компенсацию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расходов, связанных с переводом на русский язык и нотариальным заверением документов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 7500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каждого члена семьи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компенсацию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расходов на признание документов иностранных государств об уровне образования </a:t>
            </a:r>
            <a:endParaRPr lang="ru-RU" sz="18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(или) квалификации на территории Российской Федерации, а также признание документа иностранного государства об ученой степени или документа иностранного государства об ученом звании на территории Российской Федерации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(6500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каждое свидетельство о признании документов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компенсацию 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найма жилого помещения </a:t>
            </a:r>
            <a:r>
              <a:rPr lang="ru-RU" sz="1800" b="1" dirty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 60000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руб.)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>
              <a:spcAft>
                <a:spcPts val="600"/>
              </a:spcAft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омпенсацию расходов на профессиональное обучение и дополнительное профессиональное образование </a:t>
            </a:r>
            <a:r>
              <a:rPr lang="ru-RU" sz="1800" b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(10000 руб. участнику программы или одному из членов его семьи)</a:t>
            </a:r>
            <a:r>
              <a:rPr lang="ru-RU" sz="18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800" dirty="0">
              <a:solidFill>
                <a:srgbClr val="CF45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sz="24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423406" y="2205658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  <p:pic>
        <p:nvPicPr>
          <p:cNvPr id="21" name="Объект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  <p:sp>
        <p:nvSpPr>
          <p:cNvPr id="19" name="Равнобедренный треугольник 18"/>
          <p:cNvSpPr/>
          <p:nvPr/>
        </p:nvSpPr>
        <p:spPr>
          <a:xfrm>
            <a:off x="423406" y="2781722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23406" y="3213770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423406" y="3789834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423406" y="4437906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423406" y="5878090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423406" y="6238106"/>
            <a:ext cx="252000" cy="216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53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341562"/>
            <a:ext cx="6228186" cy="55180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0590" y="1773610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на получение выплаты или пособия имеют граждане, прибывшие на территорию вселения Ульяновской области и имеющие свидетельство участника Государственной программы, а также члены их семей.</a:t>
            </a:r>
          </a:p>
          <a:p>
            <a:endParaRPr lang="ru-RU" sz="20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i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 вправе выбрать только </a:t>
            </a:r>
            <a:r>
              <a:rPr lang="ru-RU" sz="2000" b="1" i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одну </a:t>
            </a:r>
          </a:p>
          <a:p>
            <a:r>
              <a:rPr lang="ru-RU" sz="2000" b="1" i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предоставляемых  выплат.</a:t>
            </a:r>
          </a:p>
          <a:p>
            <a:r>
              <a:rPr lang="ru-RU" sz="2000" i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Выплата предоставляется только </a:t>
            </a:r>
            <a:r>
              <a:rPr lang="ru-RU" sz="2000" b="1" i="1" dirty="0" smtClean="0">
                <a:solidFill>
                  <a:srgbClr val="CF45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раз.</a:t>
            </a:r>
          </a:p>
          <a:p>
            <a:endParaRPr lang="ru-RU" sz="2000" b="1" i="1" dirty="0">
              <a:solidFill>
                <a:srgbClr val="CF45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получением выплаты граждане могут обратиться в филиалы ОГКУ «Кадровый центр Ульяновской области» (</a:t>
            </a:r>
            <a:r>
              <a:rPr lang="en-US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</a:t>
            </a:r>
            <a:r>
              <a:rPr lang="en-US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</a:t>
            </a:r>
            <a:r>
              <a:rPr lang="en-US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ulyanovsk-zan.ru/czn/index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  <p:pic>
        <p:nvPicPr>
          <p:cNvPr id="10" name="Объект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  <p:sp>
        <p:nvSpPr>
          <p:cNvPr id="2" name="Блок-схема: объединение 1"/>
          <p:cNvSpPr/>
          <p:nvPr/>
        </p:nvSpPr>
        <p:spPr>
          <a:xfrm>
            <a:off x="9479582" y="1811353"/>
            <a:ext cx="864096" cy="2842577"/>
          </a:xfrm>
          <a:prstGeom prst="flowChartMerge">
            <a:avLst/>
          </a:prstGeom>
          <a:solidFill>
            <a:srgbClr val="CF45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9551590" y="5013971"/>
            <a:ext cx="702078" cy="560934"/>
          </a:xfrm>
          <a:prstGeom prst="ellipse">
            <a:avLst/>
          </a:prstGeom>
          <a:solidFill>
            <a:srgbClr val="CF45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19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341562"/>
            <a:ext cx="6228186" cy="55180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4472" y="1629594"/>
            <a:ext cx="11667478" cy="461665"/>
          </a:xfrm>
          <a:prstGeom prst="rect">
            <a:avLst/>
          </a:prstGeom>
          <a:solidFill>
            <a:srgbClr val="CF452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Участник программы обязан вернуть полученные денежные средства в случае: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622" y="2633057"/>
            <a:ext cx="109473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Аннулирования свидетельства участника Государственной программы</a:t>
            </a:r>
          </a:p>
          <a:p>
            <a:endParaRPr lang="ru-RU" sz="20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Добровольного отказа от статуса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участника Государственной 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</a:t>
            </a:r>
          </a:p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от статуса члена семьи </a:t>
            </a:r>
            <a:r>
              <a:rPr lang="ru-RU" sz="20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участника Государственной </a:t>
            </a:r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</a:p>
          <a:p>
            <a:endParaRPr lang="ru-RU" sz="20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Выезда участника Государственной программы и (или) членов его семьи </a:t>
            </a:r>
          </a:p>
          <a:p>
            <a:r>
              <a:rPr lang="ru-RU" sz="2000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постоянное место жительства  из Ульяновской области</a:t>
            </a:r>
            <a:endParaRPr lang="ru-RU" sz="20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34566" y="2727730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34566" y="3655393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34566" y="4869954"/>
            <a:ext cx="288000" cy="252000"/>
          </a:xfrm>
          <a:prstGeom prst="triangle">
            <a:avLst/>
          </a:prstGeom>
          <a:solidFill>
            <a:schemeClr val="accent2"/>
          </a:solidFill>
          <a:ln>
            <a:solidFill>
              <a:srgbClr val="CF4520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оказанию содействия добровольному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переселению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Ульяновскую область соотечественников, проживающих за рубежом</a:t>
            </a:r>
          </a:p>
          <a:p>
            <a:pPr algn="ctr"/>
            <a:endParaRPr lang="ru-RU" sz="2000" dirty="0"/>
          </a:p>
        </p:txBody>
      </p:sp>
      <p:pic>
        <p:nvPicPr>
          <p:cNvPr id="14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64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8227"/>
            <a:ext cx="6258198" cy="55446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22462" y="4005858"/>
            <a:ext cx="4668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по вопросам миграции Управления Министерства внутренних дел России по Ульяновской области: </a:t>
            </a:r>
          </a:p>
          <a:p>
            <a:pPr algn="ctr"/>
            <a:r>
              <a:rPr lang="ru-RU" sz="1800" b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УВМ УМВД по Ульяновской области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2463" y="5458792"/>
            <a:ext cx="45128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Адрес: г. Ульяновск, ул. Радищева, д. 39</a:t>
            </a:r>
          </a:p>
          <a:p>
            <a:pPr algn="ctr"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Контактный телефон: 8 (8422) 39-90-09</a:t>
            </a:r>
          </a:p>
          <a:p>
            <a:pPr algn="ctr">
              <a:defRPr/>
            </a:pPr>
            <a:r>
              <a:rPr lang="ru-RU" sz="1800" dirty="0" err="1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Вэб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адрес: </a:t>
            </a:r>
            <a:r>
              <a:rPr lang="en-US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https://73.</a:t>
            </a:r>
            <a:r>
              <a:rPr lang="ru-RU" sz="1800" dirty="0" err="1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мвд.рф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486" y="2277666"/>
            <a:ext cx="1656184" cy="1656184"/>
          </a:xfrm>
          <a:prstGeom prst="ellipse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098647" y="4005858"/>
            <a:ext cx="4680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Агентство по развитию человеческого потенциала и трудовых ресурсов Ульяновской области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751762" y="5458792"/>
            <a:ext cx="53742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Адрес: г. Ульяновск, ул. Кузнецова, д. 5А</a:t>
            </a:r>
          </a:p>
          <a:p>
            <a:pPr algn="ctr">
              <a:defRPr/>
            </a:pP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Контактный телефон: 8 (8422) 41-72-07</a:t>
            </a:r>
          </a:p>
          <a:p>
            <a:pPr algn="ctr">
              <a:defRPr/>
            </a:pPr>
            <a:r>
              <a:rPr lang="ru-RU" sz="1800" dirty="0" err="1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Вэб</a:t>
            </a:r>
            <a:r>
              <a:rPr lang="ru-RU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адрес: </a:t>
            </a:r>
            <a:r>
              <a:rPr lang="en-US" sz="1800" dirty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http://ulyanovsk-zan.ru/</a:t>
            </a:r>
            <a:endParaRPr lang="ru-RU" sz="1800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Большая эмблема УМВД по Ульяновской област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417" y="2244180"/>
            <a:ext cx="1029364" cy="160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Объект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642" y="435183"/>
            <a:ext cx="1949181" cy="804645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0" y="333450"/>
            <a:ext cx="9983638" cy="1008112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Координаторы  и исполнители Государственной программы </a:t>
            </a: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Ульяновской области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56891" y="1465913"/>
            <a:ext cx="3744416" cy="648072"/>
          </a:xfrm>
          <a:prstGeom prst="rect">
            <a:avLst/>
          </a:prstGeom>
          <a:solidFill>
            <a:srgbClr val="69B3E7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Координаторы Государственной программы</a:t>
            </a:r>
            <a:endParaRPr lang="ru-RU" sz="1800" b="1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571370" y="1485578"/>
            <a:ext cx="3744416" cy="648072"/>
          </a:xfrm>
          <a:prstGeom prst="rect">
            <a:avLst/>
          </a:prstGeom>
          <a:solidFill>
            <a:srgbClr val="69B3E7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Исполнители </a:t>
            </a:r>
          </a:p>
          <a:p>
            <a:pPr algn="ctr"/>
            <a:r>
              <a:rPr lang="ru-RU" sz="1800" b="1" dirty="0" smtClean="0">
                <a:solidFill>
                  <a:srgbClr val="0033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Государственной программы</a:t>
            </a:r>
            <a:endParaRPr lang="ru-RU" sz="1800" b="1" dirty="0">
              <a:solidFill>
                <a:srgbClr val="0033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54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FFFF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F452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</TotalTime>
  <Words>678</Words>
  <Application>Microsoft Office PowerPoint</Application>
  <PresentationFormat>Произвольный</PresentationFormat>
  <Paragraphs>114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Правом на участие в программе обладают: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strateg</dc:creator>
  <cp:lastModifiedBy>trudmar</cp:lastModifiedBy>
  <cp:revision>89</cp:revision>
  <cp:lastPrinted>2022-10-28T08:39:21Z</cp:lastPrinted>
  <dcterms:created xsi:type="dcterms:W3CDTF">2022-10-24T06:32:53Z</dcterms:created>
  <dcterms:modified xsi:type="dcterms:W3CDTF">2023-09-27T10:43:13Z</dcterms:modified>
</cp:coreProperties>
</file>