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680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61306E-9979-493B-9087-27D6CD691BDE}">
          <p14:sldIdLst/>
        </p14:section>
        <p14:section name="Раздел без заголовка" id="{41122064-02A4-4CEA-99CF-0194CBB4F443}">
          <p14:sldIdLst/>
        </p14:section>
        <p14:section name="Раздел без заголовка" id="{914738DE-4A69-43DD-A914-5BB22B1A68E3}">
          <p14:sldIdLst>
            <p14:sldId id="278"/>
            <p14:sldId id="68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0055A6"/>
    <a:srgbClr val="EC542B"/>
    <a:srgbClr val="6AB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>
        <p:scale>
          <a:sx n="117" d="100"/>
          <a:sy n="117" d="100"/>
        </p:scale>
        <p:origin x="-1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48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09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2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8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2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6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59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28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8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402CE-7B91-404F-ACCF-8D21528151D7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6E8D-A316-4CFA-9A75-D13D746F3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7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/>
          <a:srcRect l="41406" t="38903" r="21261" b="28504"/>
          <a:stretch/>
        </p:blipFill>
        <p:spPr>
          <a:xfrm>
            <a:off x="10389359" y="318813"/>
            <a:ext cx="1380384" cy="67786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8000" y="278991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>
              <a:solidFill>
                <a:srgbClr val="0055A6"/>
              </a:solidFill>
              <a:latin typeface="Montserrat Medium" pitchFamily="50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799" y="350348"/>
            <a:ext cx="96801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70C0"/>
                </a:solidFill>
              </a:rPr>
              <a:t>Приказ </a:t>
            </a:r>
            <a:r>
              <a:rPr lang="ru-RU" b="1" u="sng" dirty="0">
                <a:solidFill>
                  <a:srgbClr val="0070C0"/>
                </a:solidFill>
              </a:rPr>
              <a:t>СФР от 29 декабря 2024 г. № 2714 «Об утверждении Решения о порядке предоставления субсидии на государственную поддержку стимулирования найма отдельных категорий граждан</a:t>
            </a:r>
            <a:r>
              <a:rPr lang="ru-RU" b="1" u="sng" dirty="0" smtClean="0">
                <a:solidFill>
                  <a:srgbClr val="0070C0"/>
                </a:solidFill>
              </a:rPr>
              <a:t>»</a:t>
            </a:r>
            <a:endParaRPr lang="ru-RU" b="1" dirty="0">
              <a:solidFill>
                <a:srgbClr val="0070C0"/>
              </a:solidFill>
              <a:latin typeface="Montserrat" panose="00000500000000000000" pitchFamily="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4335" y="1343364"/>
            <a:ext cx="10965858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Montserrat"/>
              </a:rPr>
              <a:t>Размер субсидии суммарно на одного нового работника составит: </a:t>
            </a:r>
          </a:p>
          <a:p>
            <a:pPr algn="just"/>
            <a:r>
              <a:rPr lang="ru-RU" sz="1600" b="1" dirty="0" smtClean="0">
                <a:latin typeface="Montserrat"/>
              </a:rPr>
              <a:t>- 3 МРОТ с учетом районного коэффициента и суммы страховых взносов (субсидии на трудоустройство граждан, не имеющих инвалидность);</a:t>
            </a:r>
          </a:p>
          <a:p>
            <a:pPr algn="just"/>
            <a:r>
              <a:rPr lang="ru-RU" sz="1600" b="1" dirty="0" smtClean="0">
                <a:latin typeface="Montserrat"/>
              </a:rPr>
              <a:t>- 6 МРОТ с учетом районного коэффициента и суммы страховых взносов (субсидии на трудоустройство инвалида к работодателю, учредителем которого является инвалид или общероссийские общественные организации инвалидов). </a:t>
            </a:r>
            <a:endParaRPr lang="ru-RU" sz="1600" b="1" dirty="0">
              <a:solidFill>
                <a:srgbClr val="EC542B"/>
              </a:solidFill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649" y="3035860"/>
            <a:ext cx="11610836" cy="31085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Montserrat"/>
              </a:rPr>
              <a:t>Для получения субсидии должны быть трудоустроены следующие граждане: </a:t>
            </a:r>
          </a:p>
          <a:p>
            <a:pPr algn="just"/>
            <a:r>
              <a:rPr lang="ru-RU" sz="1400" dirty="0" smtClean="0">
                <a:latin typeface="Montserrat"/>
              </a:rPr>
              <a:t>- </a:t>
            </a:r>
            <a:r>
              <a:rPr lang="ru-RU" sz="1400" b="1" dirty="0" smtClean="0">
                <a:latin typeface="Montserrat"/>
              </a:rPr>
              <a:t>ветераны </a:t>
            </a:r>
            <a:r>
              <a:rPr lang="ru-RU" sz="1400" b="1" dirty="0">
                <a:latin typeface="Montserrat"/>
              </a:rPr>
              <a:t>боевых действий, принимавшие участие в специальной военной операции на территориях ДНР, ЛНР и Украины с 24 февраля 2022 г., на территориях Запорожской области и Херсонской области с 30 сентября 2022 г.;</a:t>
            </a:r>
          </a:p>
          <a:p>
            <a:pPr algn="just"/>
            <a:r>
              <a:rPr lang="ru-RU" sz="1400" b="1" dirty="0">
                <a:latin typeface="Montserrat"/>
              </a:rPr>
              <a:t>уволенные с военной службы (службы, работы); </a:t>
            </a:r>
          </a:p>
          <a:p>
            <a:pPr algn="just"/>
            <a:r>
              <a:rPr lang="ru-RU" sz="1400" b="1" dirty="0" smtClean="0">
                <a:latin typeface="Montserrat"/>
              </a:rPr>
              <a:t>- лица</a:t>
            </a:r>
            <a:r>
              <a:rPr lang="ru-RU" sz="1400" b="1" dirty="0">
                <a:latin typeface="Montserrat"/>
              </a:rPr>
              <a:t>, принимавшие в соответствии с решениями органов публичной власти ДНР, ЛНР участие в боевых действиях в составе Вооруженных Сил ДНР, Народной милиции ЛНР, воинских формирований и органов ДНР и ЛНР начиная с 11 мая 2014 г.; 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Montserrat"/>
              </a:rPr>
              <a:t>члены </a:t>
            </a:r>
            <a:r>
              <a:rPr lang="ru-RU" sz="1400" b="1" dirty="0">
                <a:latin typeface="Montserrat"/>
              </a:rPr>
              <a:t>семей вышеуказанных лиц; </a:t>
            </a:r>
            <a:endParaRPr lang="ru-RU" sz="1400" b="1" dirty="0" smtClean="0">
              <a:latin typeface="Montserrat"/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latin typeface="Montserrat"/>
              </a:rPr>
              <a:t>лица</a:t>
            </a:r>
            <a:r>
              <a:rPr lang="ru-RU" sz="1400" b="1" dirty="0">
                <a:latin typeface="Montserrat"/>
              </a:rPr>
              <a:t>, </a:t>
            </a:r>
            <a:r>
              <a:rPr lang="ru-RU" sz="1400" b="1" dirty="0" smtClean="0">
                <a:latin typeface="Montserrat"/>
              </a:rPr>
              <a:t>признанные </a:t>
            </a:r>
            <a:r>
              <a:rPr lang="ru-RU" sz="1400" b="1" dirty="0">
                <a:latin typeface="Montserrat"/>
              </a:rPr>
              <a:t>в установленном порядке инвалидами, граждане, уволенные с военной службы, и члены их семей; </a:t>
            </a:r>
          </a:p>
          <a:p>
            <a:pPr algn="just"/>
            <a:r>
              <a:rPr lang="ru-RU" sz="1400" b="1" dirty="0" smtClean="0">
                <a:latin typeface="Montserrat"/>
              </a:rPr>
              <a:t>- лица</a:t>
            </a:r>
            <a:r>
              <a:rPr lang="ru-RU" sz="1400" b="1" dirty="0">
                <a:latin typeface="Montserrat"/>
              </a:rPr>
              <a:t>, освобожденные из учреждений, исполняющих наказание в виде лишения свободы, и ищущие работу в течении одного года с даты освобождения; </a:t>
            </a:r>
          </a:p>
          <a:p>
            <a:pPr algn="just"/>
            <a:r>
              <a:rPr lang="ru-RU" sz="1400" b="1" dirty="0" smtClean="0">
                <a:latin typeface="Montserrat"/>
              </a:rPr>
              <a:t>- одинокие </a:t>
            </a:r>
            <a:r>
              <a:rPr lang="ru-RU" sz="1400" b="1" dirty="0">
                <a:latin typeface="Montserrat"/>
              </a:rPr>
              <a:t>родители, многодетные родители, усыновители, опекуны (попечители), воспитывающие несовершеннолетних детей, детей-инвалидов.</a:t>
            </a:r>
          </a:p>
          <a:p>
            <a:pPr algn="just">
              <a:buClr>
                <a:srgbClr val="5217A3"/>
              </a:buClr>
            </a:pPr>
            <a:endParaRPr lang="ru-RU" sz="1400" i="1" dirty="0">
              <a:solidFill>
                <a:srgbClr val="1F497D"/>
              </a:solidFill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0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/>
          <a:srcRect l="41406" t="38903" r="21261" b="28504"/>
          <a:stretch/>
        </p:blipFill>
        <p:spPr>
          <a:xfrm>
            <a:off x="10389359" y="318813"/>
            <a:ext cx="1380384" cy="6778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1" y="350348"/>
            <a:ext cx="83166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55A6"/>
                </a:solidFill>
              </a:rPr>
              <a:t>Приказ </a:t>
            </a:r>
            <a:r>
              <a:rPr lang="ru-RU" b="1" dirty="0">
                <a:solidFill>
                  <a:srgbClr val="0055A6"/>
                </a:solidFill>
              </a:rPr>
              <a:t>СФР от 29 декабря 2024 г. № 2712 «Об утверждении Решения о порядке </a:t>
            </a:r>
            <a:endParaRPr lang="ru-RU" b="1" dirty="0" smtClean="0">
              <a:solidFill>
                <a:srgbClr val="0055A6"/>
              </a:solidFill>
            </a:endParaRPr>
          </a:p>
          <a:p>
            <a:pPr algn="ctr"/>
            <a:r>
              <a:rPr lang="ru-RU" b="1" dirty="0" smtClean="0">
                <a:solidFill>
                  <a:srgbClr val="0055A6"/>
                </a:solidFill>
              </a:rPr>
              <a:t>предоставления </a:t>
            </a:r>
            <a:r>
              <a:rPr lang="ru-RU" b="1" dirty="0">
                <a:solidFill>
                  <a:srgbClr val="0055A6"/>
                </a:solidFill>
              </a:rPr>
              <a:t>субсидий в целях создания (оборудования) рабочих мест </a:t>
            </a:r>
            <a:r>
              <a:rPr lang="ru-RU" b="1" dirty="0" smtClean="0">
                <a:solidFill>
                  <a:srgbClr val="0055A6"/>
                </a:solidFill>
              </a:rPr>
              <a:t>для</a:t>
            </a:r>
          </a:p>
          <a:p>
            <a:pPr algn="ctr"/>
            <a:r>
              <a:rPr lang="ru-RU" b="1" dirty="0" smtClean="0">
                <a:solidFill>
                  <a:srgbClr val="0055A6"/>
                </a:solidFill>
              </a:rPr>
              <a:t> </a:t>
            </a:r>
            <a:r>
              <a:rPr lang="ru-RU" b="1" dirty="0">
                <a:solidFill>
                  <a:srgbClr val="0055A6"/>
                </a:solidFill>
              </a:rPr>
              <a:t>трудоустройства инвалидов» </a:t>
            </a:r>
            <a:endParaRPr lang="ru-RU" b="1" dirty="0">
              <a:solidFill>
                <a:srgbClr val="0055A6"/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737" y="1958236"/>
            <a:ext cx="11120456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33A0"/>
                </a:solidFill>
                <a:latin typeface="Montserrat"/>
              </a:rPr>
              <a:t>С 1 июня 2025 года Социальный фонд будет предоставлять субсидии в целях создания (оборудования) рабочих мест для трудоустройства инвалидов по приказу № 2712. </a:t>
            </a:r>
          </a:p>
          <a:p>
            <a:pPr algn="just"/>
            <a:r>
              <a:rPr lang="ru-RU" sz="1600" b="1" u="sng" dirty="0">
                <a:solidFill>
                  <a:srgbClr val="0033A0"/>
                </a:solidFill>
                <a:latin typeface="Montserrat"/>
              </a:rPr>
              <a:t>Компенсации идут на оснащение рабочих мест для инвалидов первой и второй групп, а также ветеранов боевых действий с любой группой инвалидности. 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Montserrat"/>
              </a:rPr>
              <a:t>Размер выплат составляет до 200 000 рублей по одному рабочему месту</a:t>
            </a:r>
            <a:r>
              <a:rPr lang="ru-RU" sz="1600" b="1" dirty="0">
                <a:latin typeface="Montserrat"/>
              </a:rPr>
              <a:t>.</a:t>
            </a:r>
          </a:p>
          <a:p>
            <a:pPr marL="285750" indent="-285750" algn="just">
              <a:buClr>
                <a:srgbClr val="5217A3"/>
              </a:buClr>
              <a:buFont typeface="Wingdings" panose="05000000000000000000" pitchFamily="2" charset="2"/>
              <a:buChar char="Ø"/>
            </a:pPr>
            <a:endParaRPr lang="ru-RU" sz="1600" i="1" dirty="0">
              <a:solidFill>
                <a:srgbClr val="0033A0"/>
              </a:solidFill>
              <a:latin typeface="Montserrat" panose="00000500000000000000" pitchFamily="2" charset="-52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0678" y="3527896"/>
            <a:ext cx="62701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Montserrat"/>
              </a:rPr>
              <a:t>Для получения средств работодателю необходимо выполнить определенные требования, </a:t>
            </a:r>
            <a:r>
              <a:rPr lang="ru-RU" b="1" u="sng" dirty="0">
                <a:solidFill>
                  <a:srgbClr val="C00000"/>
                </a:solidFill>
                <a:latin typeface="Montserrat"/>
              </a:rPr>
              <a:t>основным из них является занятость инвалида на срок не меньше 9 месяцев.</a:t>
            </a:r>
            <a:r>
              <a:rPr lang="ru-RU" b="1" dirty="0">
                <a:solidFill>
                  <a:srgbClr val="C00000"/>
                </a:solidFill>
                <a:latin typeface="Montserrat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Montserrat"/>
              </a:rPr>
              <a:t>Это </a:t>
            </a:r>
            <a:r>
              <a:rPr lang="ru-RU" b="1" dirty="0">
                <a:solidFill>
                  <a:srgbClr val="C00000"/>
                </a:solidFill>
                <a:latin typeface="Montserrat"/>
              </a:rPr>
              <a:t>должно быть зафиксировано </a:t>
            </a:r>
            <a:r>
              <a:rPr lang="ru-RU" b="1" u="sng" dirty="0">
                <a:solidFill>
                  <a:srgbClr val="C00000"/>
                </a:solidFill>
                <a:latin typeface="Montserrat"/>
              </a:rPr>
              <a:t>трудовым договором </a:t>
            </a:r>
            <a:r>
              <a:rPr lang="ru-RU" b="1" dirty="0">
                <a:solidFill>
                  <a:srgbClr val="C00000"/>
                </a:solidFill>
                <a:latin typeface="Montserrat"/>
              </a:rPr>
              <a:t>и действиями компании по закреплению места за работником на указанное время. </a:t>
            </a:r>
          </a:p>
          <a:p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47" y="3347357"/>
            <a:ext cx="4231505" cy="264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110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368</Words>
  <Application>Microsoft Office PowerPoint</Application>
  <PresentationFormat>Произвольный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анализе миграционных процессов на рынке труда Ульяновской области</dc:title>
  <dc:creator>Алина Шафигуллина</dc:creator>
  <cp:lastModifiedBy>Romankova</cp:lastModifiedBy>
  <cp:revision>138</cp:revision>
  <cp:lastPrinted>2025-02-10T08:44:05Z</cp:lastPrinted>
  <dcterms:created xsi:type="dcterms:W3CDTF">2022-06-19T20:05:08Z</dcterms:created>
  <dcterms:modified xsi:type="dcterms:W3CDTF">2025-02-11T07:15:39Z</dcterms:modified>
</cp:coreProperties>
</file>