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8" r:id="rId3"/>
    <p:sldId id="258" r:id="rId4"/>
    <p:sldId id="259" r:id="rId5"/>
    <p:sldId id="260" r:id="rId6"/>
    <p:sldId id="261" r:id="rId7"/>
    <p:sldId id="283" r:id="rId8"/>
    <p:sldId id="263" r:id="rId9"/>
    <p:sldId id="264" r:id="rId10"/>
    <p:sldId id="265" r:id="rId11"/>
    <p:sldId id="312" r:id="rId12"/>
    <p:sldId id="293" r:id="rId13"/>
    <p:sldId id="291" r:id="rId14"/>
    <p:sldId id="295" r:id="rId15"/>
    <p:sldId id="296" r:id="rId16"/>
    <p:sldId id="298" r:id="rId17"/>
    <p:sldId id="314" r:id="rId18"/>
    <p:sldId id="302" r:id="rId19"/>
    <p:sldId id="304" r:id="rId20"/>
    <p:sldId id="306" r:id="rId21"/>
    <p:sldId id="308" r:id="rId22"/>
    <p:sldId id="310" r:id="rId23"/>
    <p:sldId id="311" r:id="rId2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936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226" y="-4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4B223-8311-4A73-9E46-B52C599A4929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BA65C-654B-43CC-9DDE-7F82A733E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35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0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0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29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22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7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0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1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17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9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6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0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097A5-A598-425C-8081-DB513C1463C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7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1" y="516562"/>
            <a:ext cx="107768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ВРЕМЕННОЕ ТРУДОУСТРОЙСТВО НЕСОВЕРШЕННОЛЕТНИХ ГРАЖДАН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В ВОЗРАСТЕ ОТ 14 ДО 18 ЛЕТ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В СВОБОДНОЕ ОТ УЧЁБЫ ВРЕМЯ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5000" y="3814135"/>
            <a:ext cx="11137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E7936"/>
                </a:solidFill>
              </a:rPr>
              <a:t>Порядок подачи заявления на Единой цифровой платформе</a:t>
            </a:r>
          </a:p>
          <a:p>
            <a:pPr algn="ctr"/>
            <a:r>
              <a:rPr lang="ru-RU" sz="2800" b="1" dirty="0" smtClean="0">
                <a:solidFill>
                  <a:srgbClr val="FE7936"/>
                </a:solidFill>
              </a:rPr>
              <a:t> в сфере занятости и трудовых отношений «Работа в России»</a:t>
            </a:r>
            <a:endParaRPr lang="ru-RU" sz="2800" b="1" dirty="0">
              <a:solidFill>
                <a:srgbClr val="FE7936"/>
              </a:solidFill>
              <a:cs typeface="Aharoni" panose="02010803020104030203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4300" y="5493147"/>
            <a:ext cx="9347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FE7936"/>
              </a:solidFill>
            </a:endParaRPr>
          </a:p>
          <a:p>
            <a:pPr algn="ctr"/>
            <a:r>
              <a:rPr lang="ru-RU" sz="2800" dirty="0" smtClean="0">
                <a:solidFill>
                  <a:srgbClr val="FE7936"/>
                </a:solidFill>
              </a:rPr>
              <a:t>ИНСТРУКЦИЯ</a:t>
            </a:r>
            <a:endParaRPr lang="ru-RU" sz="2800" dirty="0">
              <a:solidFill>
                <a:srgbClr val="FE7936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822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4001" y="202167"/>
            <a:ext cx="2598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Создание резюме</a:t>
            </a:r>
          </a:p>
        </p:txBody>
      </p:sp>
      <p:pic>
        <p:nvPicPr>
          <p:cNvPr id="6146" name="Picture 2" descr="C:\Users\Lastochkina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10934700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1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402" y="5772212"/>
            <a:ext cx="11424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E7936"/>
                </a:solidFill>
              </a:rPr>
              <a:t>ВАЖНО!!! </a:t>
            </a:r>
          </a:p>
          <a:p>
            <a:r>
              <a:rPr lang="ru-RU" sz="2400" b="1" dirty="0" smtClean="0">
                <a:solidFill>
                  <a:srgbClr val="FE7936"/>
                </a:solidFill>
              </a:rPr>
              <a:t>Для успешной подачи заявления резюме должно быть </a:t>
            </a:r>
            <a:r>
              <a:rPr lang="ru-RU" sz="2400" b="1" u="sng" dirty="0" smtClean="0">
                <a:solidFill>
                  <a:srgbClr val="FE7936"/>
                </a:solidFill>
              </a:rPr>
              <a:t>одобрено</a:t>
            </a:r>
            <a:r>
              <a:rPr lang="ru-RU" sz="2400" b="1" dirty="0" smtClean="0">
                <a:solidFill>
                  <a:srgbClr val="FE7936"/>
                </a:solidFill>
              </a:rPr>
              <a:t>  и </a:t>
            </a:r>
            <a:r>
              <a:rPr lang="ru-RU" sz="2400" b="1" u="sng" dirty="0" smtClean="0">
                <a:solidFill>
                  <a:srgbClr val="FE7936"/>
                </a:solidFill>
              </a:rPr>
              <a:t>видно всем</a:t>
            </a:r>
            <a:endParaRPr lang="ru-RU" sz="2400" b="1" u="sng" dirty="0">
              <a:solidFill>
                <a:srgbClr val="FE793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850900"/>
            <a:ext cx="10058400" cy="481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4001" y="202167"/>
            <a:ext cx="2598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Создание резюме</a:t>
            </a:r>
          </a:p>
        </p:txBody>
      </p:sp>
    </p:spTree>
    <p:extLst>
      <p:ext uri="{BB962C8B-B14F-4D97-AF65-F5344CB8AC3E}">
        <p14:creationId xmlns:p14="http://schemas.microsoft.com/office/powerpoint/2010/main" val="21023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19743" y="180069"/>
            <a:ext cx="11964307" cy="670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2836" y="4885561"/>
            <a:ext cx="215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* *</a:t>
            </a:r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261637" y="850901"/>
            <a:ext cx="11578275" cy="5953211"/>
            <a:chOff x="119743" y="791617"/>
            <a:chExt cx="11578275" cy="6075559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7407" y="5216637"/>
              <a:ext cx="6670611" cy="165053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5" name="Группа 24"/>
            <p:cNvGrpSpPr/>
            <p:nvPr/>
          </p:nvGrpSpPr>
          <p:grpSpPr>
            <a:xfrm>
              <a:off x="119743" y="791617"/>
              <a:ext cx="9086850" cy="5703776"/>
              <a:chOff x="119743" y="791617"/>
              <a:chExt cx="9086850" cy="5703776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119743" y="791617"/>
                <a:ext cx="9086850" cy="3295070"/>
                <a:chOff x="119743" y="791617"/>
                <a:chExt cx="9086850" cy="3295070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9743" y="791617"/>
                  <a:ext cx="9086850" cy="2562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2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8468" y="2172162"/>
                  <a:ext cx="2647950" cy="1914525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4" name="Прямая со стрелкой 3"/>
                <p:cNvCxnSpPr/>
                <p:nvPr/>
              </p:nvCxnSpPr>
              <p:spPr>
                <a:xfrm>
                  <a:off x="693683" y="1403131"/>
                  <a:ext cx="1150883" cy="1576552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Соединительная линия уступом 11"/>
              <p:cNvCxnSpPr/>
              <p:nvPr/>
            </p:nvCxnSpPr>
            <p:spPr>
              <a:xfrm>
                <a:off x="2711672" y="4682362"/>
                <a:ext cx="2315734" cy="1813031"/>
              </a:xfrm>
              <a:prstGeom prst="bentConnector3">
                <a:avLst>
                  <a:gd name="adj1" fmla="val 50000"/>
                </a:avLst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V="1">
                <a:off x="2711672" y="4086687"/>
                <a:ext cx="0" cy="59567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74" r="24806"/>
            <a:stretch/>
          </p:blipFill>
          <p:spPr bwMode="auto">
            <a:xfrm>
              <a:off x="4994226" y="1939159"/>
              <a:ext cx="6703792" cy="3040390"/>
            </a:xfrm>
            <a:prstGeom prst="rect">
              <a:avLst/>
            </a:prstGeom>
            <a:noFill/>
            <a:ln w="9525">
              <a:solidFill>
                <a:schemeClr val="accent4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55" y="4423427"/>
            <a:ext cx="2852792" cy="1812021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645920" y="5914607"/>
            <a:ext cx="807348" cy="98131"/>
          </a:xfrm>
          <a:prstGeom prst="rect">
            <a:avLst/>
          </a:prstGeom>
          <a:noFill/>
          <a:ln w="158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6836" y="53820"/>
            <a:ext cx="11977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E7936"/>
                </a:solidFill>
              </a:rPr>
              <a:t>Шаг 4 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Подача заявления на временное трудоустройство несовершеннолетних</a:t>
            </a:r>
          </a:p>
        </p:txBody>
      </p:sp>
    </p:spTree>
    <p:extLst>
      <p:ext uri="{BB962C8B-B14F-4D97-AF65-F5344CB8AC3E}">
        <p14:creationId xmlns:p14="http://schemas.microsoft.com/office/powerpoint/2010/main" val="289609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723900"/>
            <a:ext cx="11455400" cy="54530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На открывшейся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странице отобразится форма подачи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заявления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czn.demo.trudvsem.ru/information/resources/upload/information-pages/service-temporary-employment/image%201%20(8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57300"/>
            <a:ext cx="5410200" cy="51111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337300" y="1869794"/>
            <a:ext cx="5372100" cy="2575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accent1"/>
                </a:solidFill>
              </a:rPr>
              <a:t>В форме заявления в </a:t>
            </a:r>
            <a:r>
              <a:rPr lang="ru-RU" b="1" dirty="0" smtClean="0">
                <a:solidFill>
                  <a:schemeClr val="accent1"/>
                </a:solidFill>
              </a:rPr>
              <a:t>блоке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«</a:t>
            </a:r>
            <a:r>
              <a:rPr lang="ru-RU" b="1" dirty="0">
                <a:solidFill>
                  <a:schemeClr val="accent1"/>
                </a:solidFill>
              </a:rPr>
              <a:t>Личные данные» проверьте сведения, переданные на Единую цифровую платформу «Работа </a:t>
            </a:r>
            <a:r>
              <a:rPr lang="ru-RU" b="1" dirty="0" smtClean="0">
                <a:solidFill>
                  <a:schemeClr val="accent1"/>
                </a:solidFill>
              </a:rPr>
              <a:t>России» из </a:t>
            </a:r>
            <a:r>
              <a:rPr lang="ru-RU" b="1" dirty="0">
                <a:solidFill>
                  <a:schemeClr val="accent1"/>
                </a:solidFill>
              </a:rPr>
              <a:t>вашей </a:t>
            </a:r>
            <a:r>
              <a:rPr lang="ru-RU" b="1" dirty="0" smtClean="0">
                <a:solidFill>
                  <a:schemeClr val="accent1"/>
                </a:solidFill>
              </a:rPr>
              <a:t>учётной </a:t>
            </a:r>
            <a:r>
              <a:rPr lang="ru-RU" b="1" dirty="0">
                <a:solidFill>
                  <a:schemeClr val="accent1"/>
                </a:solidFill>
              </a:rPr>
              <a:t>записи </a:t>
            </a:r>
            <a:r>
              <a:rPr lang="ru-RU" b="1" dirty="0" smtClean="0">
                <a:solidFill>
                  <a:schemeClr val="accent1"/>
                </a:solidFill>
              </a:rPr>
              <a:t>на портале «</a:t>
            </a:r>
            <a:r>
              <a:rPr lang="ru-RU" b="1" dirty="0" err="1" smtClean="0">
                <a:solidFill>
                  <a:schemeClr val="accent1"/>
                </a:solidFill>
              </a:rPr>
              <a:t>Госуслуги</a:t>
            </a:r>
            <a:r>
              <a:rPr lang="ru-RU" b="1" dirty="0" smtClean="0">
                <a:solidFill>
                  <a:schemeClr val="accent1"/>
                </a:solidFill>
              </a:rPr>
              <a:t>»</a:t>
            </a:r>
            <a:endParaRPr lang="ru-RU" dirty="0" smtClean="0">
              <a:solidFill>
                <a:schemeClr val="accent1"/>
              </a:solidFill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В </a:t>
            </a:r>
            <a:r>
              <a:rPr lang="ru-RU" dirty="0">
                <a:solidFill>
                  <a:schemeClr val="accent1"/>
                </a:solidFill>
              </a:rPr>
              <a:t>блоках формы заявления обязательно заполните поля, отмеченные </a:t>
            </a:r>
            <a:r>
              <a:rPr lang="ru-RU" dirty="0" smtClean="0">
                <a:solidFill>
                  <a:schemeClr val="accent1"/>
                </a:solidFill>
              </a:rPr>
              <a:t>«звёздочкой».</a:t>
            </a:r>
            <a:endParaRPr lang="ru-RU" dirty="0">
              <a:solidFill>
                <a:schemeClr val="accent1"/>
              </a:solidFill>
            </a:endParaRPr>
          </a:p>
          <a:p>
            <a:pPr lvl="0"/>
            <a:endParaRPr lang="ru-RU" sz="2000" b="1" dirty="0">
              <a:solidFill>
                <a:schemeClr val="accent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375400" y="1869794"/>
            <a:ext cx="0" cy="2374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362700" y="4445000"/>
            <a:ext cx="52832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362700" y="5252014"/>
            <a:ext cx="5600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E7936"/>
                </a:solidFill>
                <a:cs typeface="Arial" panose="020B0604020202020204" pitchFamily="34" charset="0"/>
              </a:rPr>
              <a:t>Важно: если обнаружите некорректную информацию, исправьте сведения на портале «Госуслуги» в вашем Личном кабинете. 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337300" y="5245100"/>
            <a:ext cx="0" cy="9079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27000" y="159435"/>
            <a:ext cx="1183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Подача заявления на временное трудоустройство несовершеннолетних</a:t>
            </a:r>
          </a:p>
        </p:txBody>
      </p:sp>
    </p:spTree>
    <p:extLst>
      <p:ext uri="{BB962C8B-B14F-4D97-AF65-F5344CB8AC3E}">
        <p14:creationId xmlns:p14="http://schemas.microsoft.com/office/powerpoint/2010/main" val="5612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362700" y="4445000"/>
            <a:ext cx="52832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0200" y="646500"/>
            <a:ext cx="6032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E7936"/>
                </a:solidFill>
              </a:rPr>
              <a:t>В блоке «Резюме» прикрепите уже существующее резюме из списка. </a:t>
            </a:r>
          </a:p>
        </p:txBody>
      </p:sp>
      <p:pic>
        <p:nvPicPr>
          <p:cNvPr id="10" name="Рисунок 9" descr="https://czn.demo.trudvsem.ru/information/resources/upload/information-pages/service-temporary-employment/czn%20(8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634490"/>
            <a:ext cx="4800600" cy="20612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42900" y="646500"/>
            <a:ext cx="0" cy="646331"/>
          </a:xfrm>
          <a:prstGeom prst="line">
            <a:avLst/>
          </a:prstGeom>
          <a:ln>
            <a:solidFill>
              <a:srgbClr val="FE7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27000" y="159435"/>
            <a:ext cx="1183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Подача заявления на временное трудоустройство несовершеннолетних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62700" y="1087735"/>
            <a:ext cx="5448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accent1"/>
                </a:solidFill>
              </a:rPr>
              <a:t>В блоке «Адрес регистрации» укажите корректный адрес постоянной (таким же образом, как оно указано в вашем паспорте) регистрации или временной </a:t>
            </a:r>
            <a:r>
              <a:rPr lang="ru-RU" b="1" dirty="0" smtClean="0">
                <a:solidFill>
                  <a:schemeClr val="accent1"/>
                </a:solidFill>
              </a:rPr>
              <a:t>регистрации</a:t>
            </a:r>
            <a:endParaRPr lang="ru-RU" b="1" dirty="0">
              <a:solidFill>
                <a:schemeClr val="accent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362700" y="1087735"/>
            <a:ext cx="0" cy="1200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C:\Users\Lastochkina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2665095"/>
            <a:ext cx="6527800" cy="36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01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362700" y="4445000"/>
            <a:ext cx="52832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Lastochkina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8739"/>
            <a:ext cx="6451600" cy="33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" y="4358500"/>
            <a:ext cx="6519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E7936"/>
                </a:solidFill>
              </a:rPr>
              <a:t>Важно: </a:t>
            </a:r>
            <a:r>
              <a:rPr lang="ru-RU" b="1" dirty="0" smtClean="0">
                <a:solidFill>
                  <a:srgbClr val="FE7936"/>
                </a:solidFill>
              </a:rPr>
              <a:t>Сведения </a:t>
            </a:r>
            <a:r>
              <a:rPr lang="ru-RU" b="1" dirty="0">
                <a:solidFill>
                  <a:srgbClr val="FE7936"/>
                </a:solidFill>
              </a:rPr>
              <a:t>необходимы для уточнения данных, в случае неполноты которых вам может быть </a:t>
            </a:r>
            <a:r>
              <a:rPr lang="ru-RU" b="1" dirty="0" smtClean="0">
                <a:solidFill>
                  <a:srgbClr val="FE7936"/>
                </a:solidFill>
              </a:rPr>
              <a:t>отказано</a:t>
            </a:r>
          </a:p>
          <a:p>
            <a:r>
              <a:rPr lang="ru-RU" b="1" dirty="0" smtClean="0">
                <a:solidFill>
                  <a:srgbClr val="FE7936"/>
                </a:solidFill>
              </a:rPr>
              <a:t>в </a:t>
            </a:r>
            <a:r>
              <a:rPr lang="ru-RU" b="1" dirty="0">
                <a:solidFill>
                  <a:srgbClr val="FE7936"/>
                </a:solidFill>
              </a:rPr>
              <a:t>предоставлении государственной </a:t>
            </a:r>
            <a:r>
              <a:rPr lang="ru-RU" b="1" dirty="0" smtClean="0">
                <a:solidFill>
                  <a:srgbClr val="FE7936"/>
                </a:solidFill>
              </a:rPr>
              <a:t>услуги</a:t>
            </a:r>
            <a:endParaRPr lang="ru-RU" b="1" dirty="0">
              <a:solidFill>
                <a:srgbClr val="FE793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7000" y="159435"/>
            <a:ext cx="1183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Подача заявления на временное трудоустройство несовершеннолетних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18" y="3216275"/>
            <a:ext cx="49752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824663" y="880324"/>
            <a:ext cx="51387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accent1"/>
                </a:solidFill>
              </a:rPr>
              <a:t>В блоке «Место оказания услуги» выберите центр занятости населения. Помните, возможно, в дальнейшем вам придётся обратиться лично в тот центр занятости населения, который вы выберете. Убедитесь, что вам будет удобно до него </a:t>
            </a:r>
            <a:r>
              <a:rPr lang="ru-RU" b="1" dirty="0" smtClean="0">
                <a:solidFill>
                  <a:schemeClr val="accent1"/>
                </a:solidFill>
              </a:rPr>
              <a:t>добираться</a:t>
            </a:r>
            <a:endParaRPr lang="ru-RU" b="1" dirty="0">
              <a:solidFill>
                <a:schemeClr val="accent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756400" y="972234"/>
            <a:ext cx="0" cy="1662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1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" y="834916"/>
            <a:ext cx="1149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accent1"/>
                </a:solidFill>
              </a:rPr>
              <a:t>В блоке «Временное трудоустройство» укажите, </a:t>
            </a:r>
            <a:r>
              <a:rPr lang="ru-RU" b="1" dirty="0" smtClean="0">
                <a:solidFill>
                  <a:schemeClr val="accent1"/>
                </a:solidFill>
              </a:rPr>
              <a:t>подаёте </a:t>
            </a:r>
            <a:r>
              <a:rPr lang="ru-RU" b="1" dirty="0">
                <a:solidFill>
                  <a:schemeClr val="accent1"/>
                </a:solidFill>
              </a:rPr>
              <a:t>вы заявление в рамках группового набора </a:t>
            </a:r>
            <a:r>
              <a:rPr lang="ru-RU" b="1" dirty="0" smtClean="0">
                <a:solidFill>
                  <a:schemeClr val="accent1"/>
                </a:solidFill>
              </a:rPr>
              <a:t>или подаёте </a:t>
            </a:r>
            <a:r>
              <a:rPr lang="ru-RU" b="1" dirty="0">
                <a:solidFill>
                  <a:schemeClr val="accent1"/>
                </a:solidFill>
              </a:rPr>
              <a:t>заявление самостоятельно.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2900" y="5837708"/>
            <a:ext cx="1130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E7936"/>
                </a:solidFill>
              </a:rPr>
              <a:t>Важно: вариант изменения подачи заявления с заявкой от образовательной организации или без заявки изменяется </a:t>
            </a:r>
            <a:r>
              <a:rPr lang="ru-RU" b="1" dirty="0" smtClean="0">
                <a:solidFill>
                  <a:srgbClr val="FE7936"/>
                </a:solidFill>
              </a:rPr>
              <a:t>путём </a:t>
            </a:r>
            <a:r>
              <a:rPr lang="ru-RU" b="1" dirty="0">
                <a:solidFill>
                  <a:srgbClr val="FE7936"/>
                </a:solidFill>
              </a:rPr>
              <a:t>нажатия на переключатель «Есть номер заявки образовательной организации». </a:t>
            </a:r>
          </a:p>
        </p:txBody>
      </p:sp>
      <p:pic>
        <p:nvPicPr>
          <p:cNvPr id="11266" name="Picture 2" descr="C:\Users\Lastochkina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492376"/>
            <a:ext cx="5022124" cy="2752724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68300" y="696416"/>
            <a:ext cx="0" cy="923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42900" y="5837708"/>
            <a:ext cx="0" cy="5481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67" y="2476866"/>
            <a:ext cx="5009944" cy="2768418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0149" y="1993709"/>
            <a:ext cx="4598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E7936"/>
                </a:solidFill>
              </a:rPr>
              <a:t>Заполнение блока при </a:t>
            </a:r>
            <a:r>
              <a:rPr lang="ru-RU" sz="2000" b="1" u="sng" dirty="0" smtClean="0">
                <a:solidFill>
                  <a:srgbClr val="FE7936"/>
                </a:solidFill>
              </a:rPr>
              <a:t>групповом</a:t>
            </a:r>
            <a:r>
              <a:rPr lang="ru-RU" b="1" u="sng" dirty="0" smtClean="0">
                <a:solidFill>
                  <a:srgbClr val="FE7936"/>
                </a:solidFill>
              </a:rPr>
              <a:t> </a:t>
            </a:r>
            <a:r>
              <a:rPr lang="ru-RU" b="1" dirty="0" smtClean="0">
                <a:solidFill>
                  <a:srgbClr val="FE7936"/>
                </a:solidFill>
              </a:rPr>
              <a:t>наборе</a:t>
            </a:r>
            <a:endParaRPr lang="ru-RU" b="1" dirty="0">
              <a:solidFill>
                <a:srgbClr val="FE793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9817" y="1993709"/>
            <a:ext cx="5328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E7936"/>
                </a:solidFill>
              </a:rPr>
              <a:t>Заполнение блока при </a:t>
            </a:r>
            <a:r>
              <a:rPr lang="ru-RU" sz="2000" b="1" u="sng" dirty="0" smtClean="0">
                <a:solidFill>
                  <a:srgbClr val="FE7936"/>
                </a:solidFill>
              </a:rPr>
              <a:t>самостоятельной</a:t>
            </a:r>
            <a:r>
              <a:rPr lang="ru-RU" b="1" u="sng" dirty="0" smtClean="0">
                <a:solidFill>
                  <a:srgbClr val="FE7936"/>
                </a:solidFill>
              </a:rPr>
              <a:t> </a:t>
            </a:r>
            <a:r>
              <a:rPr lang="ru-RU" b="1" dirty="0" smtClean="0">
                <a:solidFill>
                  <a:srgbClr val="FE7936"/>
                </a:solidFill>
              </a:rPr>
              <a:t>подаче</a:t>
            </a:r>
            <a:endParaRPr lang="ru-RU" b="1" dirty="0">
              <a:solidFill>
                <a:srgbClr val="FE793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6023" y="3174274"/>
            <a:ext cx="339634" cy="3788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7000" y="159435"/>
            <a:ext cx="1183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Подача заявления на временное трудоустройство несовершеннолетних</a:t>
            </a:r>
          </a:p>
        </p:txBody>
      </p:sp>
    </p:spTree>
    <p:extLst>
      <p:ext uri="{BB962C8B-B14F-4D97-AF65-F5344CB8AC3E}">
        <p14:creationId xmlns:p14="http://schemas.microsoft.com/office/powerpoint/2010/main" val="22023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6700" y="123825"/>
            <a:ext cx="12192000" cy="79057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Подача заявления на временное трудоустройство несовершеннолетних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672" y="1091364"/>
            <a:ext cx="5381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accent1"/>
                </a:solidFill>
              </a:rPr>
              <a:t>В блоке «Способ получения материальной поддержки» укажите удобный для вас способ получения </a:t>
            </a:r>
            <a:r>
              <a:rPr lang="ru-RU" b="1" dirty="0" smtClean="0">
                <a:solidFill>
                  <a:schemeClr val="accent1"/>
                </a:solidFill>
              </a:rPr>
              <a:t>материальной поддержки</a:t>
            </a:r>
            <a:endParaRPr lang="ru-RU" b="1" dirty="0">
              <a:solidFill>
                <a:schemeClr val="accent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7674" y="1136181"/>
            <a:ext cx="0" cy="738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414280" y="1063521"/>
            <a:ext cx="4752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E7936"/>
                </a:solidFill>
              </a:rPr>
              <a:t>В блоке «Социальный статус» укажите ваш социальный статус при </a:t>
            </a:r>
            <a:r>
              <a:rPr lang="ru-RU" b="1" dirty="0" smtClean="0">
                <a:solidFill>
                  <a:srgbClr val="FE7936"/>
                </a:solidFill>
              </a:rPr>
              <a:t>необходимости</a:t>
            </a:r>
            <a:endParaRPr lang="ru-RU" b="1" dirty="0">
              <a:solidFill>
                <a:srgbClr val="FE7936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4280" y="1874845"/>
            <a:ext cx="4178303" cy="164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2" y="2261338"/>
            <a:ext cx="3640234" cy="365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494702" y="3679903"/>
            <a:ext cx="35194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1"/>
                </a:solidFill>
              </a:rPr>
              <a:t>В </a:t>
            </a:r>
            <a:r>
              <a:rPr lang="ru-RU" b="1" dirty="0">
                <a:solidFill>
                  <a:schemeClr val="accent1"/>
                </a:solidFill>
              </a:rPr>
              <a:t>блоке «Подтверждение данных» ознакомьтесь со всеми пунктами и отметьте, что согласны с </a:t>
            </a:r>
            <a:r>
              <a:rPr lang="ru-RU" b="1" dirty="0" smtClean="0">
                <a:solidFill>
                  <a:schemeClr val="accent1"/>
                </a:solidFill>
              </a:rPr>
              <a:t>ними и проставьте «галочку»</a:t>
            </a:r>
            <a:endParaRPr lang="ru-RU" b="1" dirty="0">
              <a:solidFill>
                <a:schemeClr val="accent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503432" y="3631505"/>
            <a:ext cx="0" cy="1380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s://czn.rtportal.show.pbs.bftcom.com/information/resources/upload/information-pages/service-temporary-employment/screen-1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899" y="3663433"/>
            <a:ext cx="5030795" cy="27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20"/>
          <p:cNvSpPr/>
          <p:nvPr/>
        </p:nvSpPr>
        <p:spPr>
          <a:xfrm>
            <a:off x="8503432" y="5268127"/>
            <a:ext cx="3614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E7936"/>
                </a:solidFill>
              </a:rPr>
              <a:t>Нажмите </a:t>
            </a:r>
            <a:r>
              <a:rPr lang="ru-RU" b="1" dirty="0">
                <a:solidFill>
                  <a:srgbClr val="FE7936"/>
                </a:solidFill>
              </a:rPr>
              <a:t>на кнопку «Отправить заявление</a:t>
            </a:r>
            <a:r>
              <a:rPr lang="ru-RU" b="1" dirty="0" smtClean="0">
                <a:solidFill>
                  <a:srgbClr val="FE7936"/>
                </a:solidFill>
              </a:rPr>
              <a:t>»</a:t>
            </a:r>
            <a:endParaRPr lang="ru-RU" b="1" dirty="0">
              <a:solidFill>
                <a:srgbClr val="FE7936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414277" y="1069186"/>
            <a:ext cx="0" cy="6463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493104" y="5268127"/>
            <a:ext cx="0" cy="6463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9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6700" y="161925"/>
            <a:ext cx="11925300" cy="61876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E7936"/>
                </a:solidFill>
                <a:latin typeface="+mn-lt"/>
              </a:rPr>
              <a:t>Шаг 5 </a:t>
            </a:r>
            <a:br>
              <a:rPr lang="ru-RU" sz="2400" b="1" dirty="0">
                <a:solidFill>
                  <a:srgbClr val="FE7936"/>
                </a:solidFill>
                <a:latin typeface="+mn-lt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Расстановка вакансий в приоритетном порядке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62700" y="4445000"/>
            <a:ext cx="52832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07974" y="799744"/>
            <a:ext cx="0" cy="1270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07974" y="894992"/>
            <a:ext cx="111982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После того, как сотрудник центра занятости населения  осуществит отбор </a:t>
            </a:r>
            <a:r>
              <a:rPr lang="ru-RU" b="1" dirty="0">
                <a:solidFill>
                  <a:schemeClr val="accent1"/>
                </a:solidFill>
              </a:rPr>
              <a:t>вариантов временного трудоустройства для </a:t>
            </a:r>
            <a:r>
              <a:rPr lang="ru-RU" b="1" dirty="0" smtClean="0">
                <a:solidFill>
                  <a:schemeClr val="accent1"/>
                </a:solidFill>
              </a:rPr>
              <a:t>несовершеннолетнего гражданина, Вам </a:t>
            </a:r>
            <a:r>
              <a:rPr lang="ru-RU" b="1" dirty="0">
                <a:solidFill>
                  <a:schemeClr val="accent1"/>
                </a:solidFill>
              </a:rPr>
              <a:t>необходимо просмотреть список подобранных вакансий по временным работам </a:t>
            </a:r>
            <a:r>
              <a:rPr lang="ru-RU" b="1" dirty="0" smtClean="0">
                <a:solidFill>
                  <a:schemeClr val="accent1"/>
                </a:solidFill>
              </a:rPr>
              <a:t>и расставить вакансии в приоритетном порядке (от самой привлекательной вакансии для Вас до менее привлекательной)</a:t>
            </a:r>
          </a:p>
          <a:p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62597" y="4619206"/>
            <a:ext cx="4403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E7936"/>
                </a:solidFill>
              </a:rPr>
              <a:t>Заявление поменяет статус на статус «Подобраны вакансии»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362700" y="4619206"/>
            <a:ext cx="0" cy="646331"/>
          </a:xfrm>
          <a:prstGeom prst="line">
            <a:avLst/>
          </a:prstGeom>
          <a:ln>
            <a:solidFill>
              <a:srgbClr val="FE7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6" descr="C:\Users\Lastochkina\Desktop\Снимок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63"/>
          <a:stretch/>
        </p:blipFill>
        <p:spPr bwMode="auto">
          <a:xfrm>
            <a:off x="386622" y="2258020"/>
            <a:ext cx="5140326" cy="1774825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47674" y="4475080"/>
            <a:ext cx="5079274" cy="1705259"/>
            <a:chOff x="307974" y="4045546"/>
            <a:chExt cx="5079274" cy="1705259"/>
          </a:xfrm>
        </p:grpSpPr>
        <p:pic>
          <p:nvPicPr>
            <p:cNvPr id="16" name="Picture 2" descr="C:\Users\Lastochkina\Desktop\Снимок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447"/>
            <a:stretch/>
          </p:blipFill>
          <p:spPr bwMode="auto">
            <a:xfrm>
              <a:off x="307974" y="4045546"/>
              <a:ext cx="5079274" cy="1705259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447674" y="5245100"/>
              <a:ext cx="984519" cy="3365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47674" y="4127500"/>
              <a:ext cx="984519" cy="7706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6562597" y="2450732"/>
            <a:ext cx="480507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E7936"/>
                </a:solidFill>
              </a:rPr>
              <a:t>Для просмотра списка </a:t>
            </a:r>
            <a:r>
              <a:rPr lang="ru-RU" b="1" dirty="0">
                <a:solidFill>
                  <a:srgbClr val="FE7936"/>
                </a:solidFill>
              </a:rPr>
              <a:t>подобранных вакансий по временным </a:t>
            </a:r>
            <a:r>
              <a:rPr lang="ru-RU" b="1" dirty="0" smtClean="0">
                <a:solidFill>
                  <a:srgbClr val="FE7936"/>
                </a:solidFill>
              </a:rPr>
              <a:t>работам, </a:t>
            </a:r>
            <a:r>
              <a:rPr lang="ru-RU" b="1" dirty="0">
                <a:solidFill>
                  <a:srgbClr val="FE7936"/>
                </a:solidFill>
              </a:rPr>
              <a:t>необходимо в личном кабинете </a:t>
            </a:r>
            <a:r>
              <a:rPr lang="ru-RU" b="1" dirty="0" smtClean="0">
                <a:solidFill>
                  <a:srgbClr val="FE7936"/>
                </a:solidFill>
              </a:rPr>
              <a:t>:</a:t>
            </a:r>
            <a:endParaRPr lang="ru-RU" sz="2000" b="1" dirty="0">
              <a:solidFill>
                <a:srgbClr val="FE7936"/>
              </a:solidFill>
            </a:endParaRPr>
          </a:p>
          <a:p>
            <a:pPr lvl="0"/>
            <a:r>
              <a:rPr lang="ru-RU" b="1" dirty="0">
                <a:solidFill>
                  <a:srgbClr val="FE7936"/>
                </a:solidFill>
              </a:rPr>
              <a:t>п</a:t>
            </a:r>
            <a:r>
              <a:rPr lang="ru-RU" b="1" dirty="0" smtClean="0">
                <a:solidFill>
                  <a:srgbClr val="FE7936"/>
                </a:solidFill>
              </a:rPr>
              <a:t>ерейти </a:t>
            </a:r>
            <a:r>
              <a:rPr lang="ru-RU" b="1" dirty="0">
                <a:solidFill>
                  <a:srgbClr val="FE7936"/>
                </a:solidFill>
              </a:rPr>
              <a:t>на </a:t>
            </a:r>
            <a:r>
              <a:rPr lang="ru-RU" b="1" dirty="0" smtClean="0">
                <a:solidFill>
                  <a:srgbClr val="FE7936"/>
                </a:solidFill>
              </a:rPr>
              <a:t>вкладку «Все сервисы» и</a:t>
            </a:r>
            <a:r>
              <a:rPr lang="ru-RU" sz="2000" b="1" dirty="0">
                <a:solidFill>
                  <a:srgbClr val="FE7936"/>
                </a:solidFill>
              </a:rPr>
              <a:t> </a:t>
            </a:r>
            <a:r>
              <a:rPr lang="ru-RU" b="1" dirty="0" smtClean="0">
                <a:solidFill>
                  <a:srgbClr val="FE7936"/>
                </a:solidFill>
              </a:rPr>
              <a:t>нажать </a:t>
            </a:r>
            <a:r>
              <a:rPr lang="ru-RU" b="1" dirty="0">
                <a:solidFill>
                  <a:srgbClr val="FE7936"/>
                </a:solidFill>
              </a:rPr>
              <a:t>на пункт меню </a:t>
            </a:r>
            <a:r>
              <a:rPr lang="ru-RU" b="1" dirty="0" smtClean="0">
                <a:solidFill>
                  <a:srgbClr val="FE7936"/>
                </a:solidFill>
              </a:rPr>
              <a:t>«Каталог услуг», «Заявления»</a:t>
            </a:r>
            <a:endParaRPr lang="ru-RU" sz="2000" b="1" dirty="0">
              <a:solidFill>
                <a:srgbClr val="FE7936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362700" y="2445472"/>
            <a:ext cx="0" cy="1513365"/>
          </a:xfrm>
          <a:prstGeom prst="line">
            <a:avLst/>
          </a:prstGeom>
          <a:ln>
            <a:solidFill>
              <a:srgbClr val="FE7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5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362700" y="4445000"/>
            <a:ext cx="52832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07974" y="773527"/>
            <a:ext cx="0" cy="1982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42026" y="773527"/>
            <a:ext cx="48831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1"/>
                </a:solidFill>
              </a:rPr>
              <a:t>Нажмите на «Список вакансий» и расставьте приоритет путём </a:t>
            </a:r>
            <a:r>
              <a:rPr lang="ru-RU" b="1" dirty="0">
                <a:solidFill>
                  <a:schemeClr val="accent1"/>
                </a:solidFill>
              </a:rPr>
              <a:t>нажатия на </a:t>
            </a:r>
            <a:r>
              <a:rPr lang="ru-RU" b="1" dirty="0" smtClean="0">
                <a:solidFill>
                  <a:schemeClr val="accent1"/>
                </a:solidFill>
              </a:rPr>
              <a:t>стрелочки.</a:t>
            </a:r>
          </a:p>
          <a:p>
            <a:pPr lvl="0"/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>
                <a:solidFill>
                  <a:schemeClr val="accent1"/>
                </a:solidFill>
              </a:rPr>
              <a:t>После чего необходимо нажать на кнопку «Отправить в ЦЗН». Расставленные приоритеты отправятся в центр занятости </a:t>
            </a:r>
            <a:r>
              <a:rPr lang="ru-RU" b="1" dirty="0" smtClean="0">
                <a:solidFill>
                  <a:schemeClr val="accent1"/>
                </a:solidFill>
              </a:rPr>
              <a:t>населения.</a:t>
            </a:r>
          </a:p>
          <a:p>
            <a:endParaRPr lang="ru-RU" dirty="0" smtClean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2" y="3019262"/>
            <a:ext cx="4339837" cy="2830695"/>
          </a:xfrm>
          <a:prstGeom prst="rect">
            <a:avLst/>
          </a:prstGeom>
          <a:noFill/>
          <a:ln w="12700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5640635" y="773527"/>
            <a:ext cx="5175409" cy="5076431"/>
            <a:chOff x="1254126" y="-238125"/>
            <a:chExt cx="7303134" cy="733425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534"/>
            <a:stretch/>
          </p:blipFill>
          <p:spPr bwMode="auto">
            <a:xfrm>
              <a:off x="1254126" y="-238125"/>
              <a:ext cx="7303134" cy="7334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Рисунок 1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660070" y="2939030"/>
              <a:ext cx="6897189" cy="1752823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177800" y="5853444"/>
            <a:ext cx="11468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E7936"/>
                </a:solidFill>
              </a:rPr>
              <a:t>Кнопку «Отправить в ЦЗН» нажимаем даже </a:t>
            </a:r>
            <a:r>
              <a:rPr lang="ru-RU" b="1" dirty="0">
                <a:solidFill>
                  <a:srgbClr val="FE7936"/>
                </a:solidFill>
              </a:rPr>
              <a:t>если Вам подобрали </a:t>
            </a:r>
            <a:r>
              <a:rPr lang="ru-RU" b="1" dirty="0" smtClean="0">
                <a:solidFill>
                  <a:srgbClr val="FE7936"/>
                </a:solidFill>
              </a:rPr>
              <a:t>всего одну </a:t>
            </a:r>
            <a:r>
              <a:rPr lang="ru-RU" b="1" dirty="0">
                <a:solidFill>
                  <a:srgbClr val="FE7936"/>
                </a:solidFill>
              </a:rPr>
              <a:t>вакансию </a:t>
            </a:r>
            <a:r>
              <a:rPr lang="ru-RU" b="1" dirty="0" smtClean="0">
                <a:solidFill>
                  <a:srgbClr val="FE7936"/>
                </a:solidFill>
              </a:rPr>
              <a:t>!!!</a:t>
            </a:r>
            <a:endParaRPr lang="ru-RU" b="1" dirty="0">
              <a:solidFill>
                <a:srgbClr val="FE7936"/>
              </a:solidFill>
            </a:endParaRPr>
          </a:p>
          <a:p>
            <a:r>
              <a:rPr lang="ru-RU" b="1" dirty="0" smtClean="0">
                <a:solidFill>
                  <a:srgbClr val="FE7936"/>
                </a:solidFill>
              </a:rPr>
              <a:t>ВАЖНО: При подаче заявления по групповой заявке  -  шага «Расстановка приоритетов» не будет!!!</a:t>
            </a:r>
          </a:p>
          <a:p>
            <a:endParaRPr lang="ru-RU" b="1" dirty="0">
              <a:solidFill>
                <a:srgbClr val="FE793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63043" y="3780809"/>
            <a:ext cx="957943" cy="4050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3183" y="5370721"/>
            <a:ext cx="772931" cy="4050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66700" y="161925"/>
            <a:ext cx="11925300" cy="61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Расстановка вакансий в приоритетном порядке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154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43600" y="190500"/>
            <a:ext cx="5321300" cy="1231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E7936"/>
                </a:solidFill>
              </a:rPr>
              <a:t>Шаг 4 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П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одача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заявления на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временное трудоустройство несовершеннолетних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8600" y="190500"/>
            <a:ext cx="22225" cy="1515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79400" y="2997200"/>
            <a:ext cx="0" cy="803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98450" y="4274234"/>
            <a:ext cx="6350" cy="1522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778500" y="279400"/>
            <a:ext cx="20637" cy="1143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857875" y="1846264"/>
            <a:ext cx="0" cy="1145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927725" y="1903094"/>
            <a:ext cx="5753100" cy="106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E7936"/>
                </a:solidFill>
              </a:rPr>
              <a:t>Шаг 5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Расстановка вакансий в приоритетном порядке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43600" y="4264914"/>
            <a:ext cx="5765800" cy="1237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E7936"/>
                </a:solidFill>
              </a:rPr>
              <a:t>Шаг 6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Прохождение собеседования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4800" y="342900"/>
            <a:ext cx="5359400" cy="1231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E7936"/>
                </a:solidFill>
              </a:rPr>
              <a:t>Шаг 1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Авторизация на единой цифровой платформе «Работа в России» через учётную запись ЕСИА (ГОСУСЛУГИ)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7800" y="1705770"/>
            <a:ext cx="5486400" cy="1285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Если учётной записи ЕСИА нет, её можно создать самостоятельно или обратиться в центр занятости населения, где сотрудник поможет создать и подтвердить её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3700" y="2997200"/>
            <a:ext cx="5054600" cy="86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E7936"/>
                </a:solidFill>
              </a:rPr>
              <a:t>Шаг 2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Создание резюме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8600" y="3801070"/>
            <a:ext cx="5454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Составьте резюме, пользуясь данной инструкцией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93700" y="4274234"/>
            <a:ext cx="5270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E7936"/>
                </a:solidFill>
              </a:rPr>
              <a:t>Шаг </a:t>
            </a:r>
            <a:r>
              <a:rPr lang="ru-RU" sz="2400" b="1" dirty="0" smtClean="0">
                <a:solidFill>
                  <a:srgbClr val="FE7936"/>
                </a:solidFill>
              </a:rPr>
              <a:t>3</a:t>
            </a:r>
            <a:endParaRPr lang="ru-RU" sz="2400" b="1" dirty="0">
              <a:solidFill>
                <a:srgbClr val="FE7936"/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Ожидание модерации резюме сотрудников службы занятости населения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28600" y="5849033"/>
            <a:ext cx="5410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Модерация резюме проходит в течение одного рабочего дня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88818" y="1451570"/>
            <a:ext cx="5454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Заполните форму заявления и прикрепите резюме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5842000" y="4356676"/>
            <a:ext cx="15875" cy="678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842000" y="51460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 данной этапе необходимо откликнуться на вакансию, подтвердить прохождение собеседования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07075" y="307390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Необходимо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просмотреть список подобранных вакансий по временным работам и расставить вакансии в приоритетном порядке (от самой привлекательной вакансии для Вас до менее привлекательной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92800" y="6085698"/>
            <a:ext cx="629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E7936"/>
                </a:solidFill>
                <a:cs typeface="Aharoni" panose="02010803020104030203" pitchFamily="2" charset="-79"/>
              </a:rPr>
              <a:t>Оформление трудовых отношений</a:t>
            </a:r>
            <a:endParaRPr lang="ru-RU" sz="2000" b="1" dirty="0">
              <a:solidFill>
                <a:srgbClr val="FE7936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932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6700" y="342900"/>
            <a:ext cx="12192000" cy="868115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E7936"/>
                </a:solidFill>
                <a:latin typeface="+mn-lt"/>
              </a:rPr>
              <a:t/>
            </a:r>
            <a:br>
              <a:rPr lang="ru-RU" sz="2700" b="1" dirty="0">
                <a:solidFill>
                  <a:srgbClr val="FE7936"/>
                </a:solidFill>
                <a:latin typeface="+mn-lt"/>
              </a:rPr>
            </a:br>
            <a:r>
              <a:rPr lang="ru-RU" sz="2700" b="1" dirty="0" smtClean="0">
                <a:solidFill>
                  <a:srgbClr val="FE7936"/>
                </a:solidFill>
                <a:latin typeface="+mn-lt"/>
              </a:rPr>
              <a:t/>
            </a:r>
            <a:br>
              <a:rPr lang="ru-RU" sz="2700" b="1" dirty="0" smtClean="0">
                <a:solidFill>
                  <a:srgbClr val="FE7936"/>
                </a:solidFill>
                <a:latin typeface="+mn-lt"/>
              </a:rPr>
            </a:br>
            <a:r>
              <a:rPr lang="ru-RU" sz="2700" b="1" dirty="0">
                <a:solidFill>
                  <a:srgbClr val="FE7936"/>
                </a:solidFill>
                <a:latin typeface="+mn-lt"/>
              </a:rPr>
              <a:t>Шаг 6 </a:t>
            </a:r>
            <a:r>
              <a:rPr lang="ru-RU" sz="2700" b="1" dirty="0" smtClean="0">
                <a:solidFill>
                  <a:srgbClr val="FE7936"/>
                </a:solidFill>
                <a:latin typeface="+mn-lt"/>
              </a:rPr>
              <a:t/>
            </a:r>
            <a:br>
              <a:rPr lang="ru-RU" sz="2700" b="1" dirty="0" smtClean="0">
                <a:solidFill>
                  <a:srgbClr val="FE7936"/>
                </a:solidFill>
                <a:latin typeface="+mn-lt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Прохождение собеседования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/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проведение переговоров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</a:br>
            <a:r>
              <a:rPr lang="ru-RU" sz="25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62700" y="4445000"/>
            <a:ext cx="52832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07974" y="1211015"/>
            <a:ext cx="0" cy="646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09574" y="1211015"/>
            <a:ext cx="11337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accent1"/>
                </a:solidFill>
              </a:rPr>
              <a:t>После подтверждения сотрудником центра занятости населения подходящих </a:t>
            </a:r>
            <a:r>
              <a:rPr lang="ru-RU" dirty="0">
                <a:solidFill>
                  <a:schemeClr val="accent1"/>
                </a:solidFill>
              </a:rPr>
              <a:t>для несовершеннолетнего </a:t>
            </a:r>
            <a:r>
              <a:rPr lang="ru-RU" dirty="0" smtClean="0">
                <a:solidFill>
                  <a:schemeClr val="accent1"/>
                </a:solidFill>
              </a:rPr>
              <a:t>гражданина вакансий </a:t>
            </a:r>
            <a:r>
              <a:rPr lang="ru-RU" b="1" dirty="0" smtClean="0">
                <a:solidFill>
                  <a:schemeClr val="accent1"/>
                </a:solidFill>
              </a:rPr>
              <a:t>статус заявления </a:t>
            </a:r>
            <a:r>
              <a:rPr lang="ru-RU" dirty="0" smtClean="0">
                <a:solidFill>
                  <a:schemeClr val="accent1"/>
                </a:solidFill>
              </a:rPr>
              <a:t>изменится на </a:t>
            </a:r>
            <a:r>
              <a:rPr lang="ru-RU" b="1" dirty="0" smtClean="0">
                <a:solidFill>
                  <a:schemeClr val="accent1"/>
                </a:solidFill>
              </a:rPr>
              <a:t>«Проведение переговоров»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37548" y="2134284"/>
            <a:ext cx="3543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E7936"/>
                </a:solidFill>
              </a:rPr>
              <a:t>По заявлению со статусом </a:t>
            </a:r>
            <a:r>
              <a:rPr lang="ru-RU" b="1" dirty="0">
                <a:solidFill>
                  <a:srgbClr val="FE7936"/>
                </a:solidFill>
              </a:rPr>
              <a:t>«Проведение </a:t>
            </a:r>
            <a:r>
              <a:rPr lang="ru-RU" b="1" dirty="0" smtClean="0">
                <a:solidFill>
                  <a:srgbClr val="FE7936"/>
                </a:solidFill>
              </a:rPr>
              <a:t>переговоров необходимо нажать </a:t>
            </a:r>
            <a:r>
              <a:rPr lang="ru-RU" b="1" dirty="0">
                <a:solidFill>
                  <a:srgbClr val="FE7936"/>
                </a:solidFill>
              </a:rPr>
              <a:t>на кнопку «Список вакансий»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8337548" y="2089150"/>
            <a:ext cx="6348" cy="1377266"/>
          </a:xfrm>
          <a:prstGeom prst="line">
            <a:avLst/>
          </a:prstGeom>
          <a:ln>
            <a:solidFill>
              <a:srgbClr val="FE7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8343896" y="3919140"/>
            <a:ext cx="33147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E7936"/>
                </a:solidFill>
              </a:rPr>
              <a:t>Откроется сформированный </a:t>
            </a:r>
            <a:r>
              <a:rPr lang="ru-RU" dirty="0" smtClean="0">
                <a:solidFill>
                  <a:srgbClr val="FE7936"/>
                </a:solidFill>
              </a:rPr>
              <a:t>сотрудником центра занятости населения </a:t>
            </a:r>
            <a:r>
              <a:rPr lang="ru-RU" b="1" dirty="0">
                <a:solidFill>
                  <a:srgbClr val="FE7936"/>
                </a:solidFill>
              </a:rPr>
              <a:t>список вакансий работодателей</a:t>
            </a:r>
            <a:r>
              <a:rPr lang="ru-RU" dirty="0">
                <a:solidFill>
                  <a:srgbClr val="FE7936"/>
                </a:solidFill>
              </a:rPr>
              <a:t>, подходящих по заявлению </a:t>
            </a:r>
            <a:r>
              <a:rPr lang="ru-RU" dirty="0" smtClean="0">
                <a:solidFill>
                  <a:srgbClr val="FE7936"/>
                </a:solidFill>
              </a:rPr>
              <a:t>несовершеннолетнего гражданина</a:t>
            </a:r>
            <a:endParaRPr lang="ru-RU" dirty="0">
              <a:solidFill>
                <a:srgbClr val="FE7936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8337548" y="3919140"/>
            <a:ext cx="6348" cy="1935560"/>
          </a:xfrm>
          <a:prstGeom prst="line">
            <a:avLst/>
          </a:prstGeom>
          <a:ln>
            <a:solidFill>
              <a:srgbClr val="FE7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4" y="1857346"/>
            <a:ext cx="7597957" cy="437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Выгнутая вверх стрелка 9"/>
          <p:cNvSpPr/>
          <p:nvPr/>
        </p:nvSpPr>
        <p:spPr>
          <a:xfrm rot="11432470">
            <a:off x="6679174" y="3266730"/>
            <a:ext cx="2307176" cy="61614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10026096">
            <a:off x="2024640" y="5114455"/>
            <a:ext cx="6181520" cy="61614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3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2"/>
          <a:stretch>
            <a:fillRect/>
          </a:stretch>
        </p:blipFill>
        <p:spPr>
          <a:xfrm>
            <a:off x="614746" y="929276"/>
            <a:ext cx="4499702" cy="577407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6700" y="152401"/>
            <a:ext cx="12192000" cy="8128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E7936"/>
                </a:solidFill>
                <a:latin typeface="+mn-lt"/>
              </a:rPr>
              <a:t>Шаг </a:t>
            </a:r>
            <a:r>
              <a:rPr lang="ru-RU" sz="2700" b="1" dirty="0">
                <a:solidFill>
                  <a:srgbClr val="FE7936"/>
                </a:solidFill>
                <a:latin typeface="+mn-lt"/>
              </a:rPr>
              <a:t>6 </a:t>
            </a:r>
            <a:br>
              <a:rPr lang="ru-RU" sz="2700" b="1" dirty="0">
                <a:solidFill>
                  <a:srgbClr val="FE7936"/>
                </a:solidFill>
                <a:latin typeface="+mn-lt"/>
              </a:rPr>
            </a:b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Прохождение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собеседования/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отклик на вакансию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18602" y="929276"/>
            <a:ext cx="0" cy="987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618602" y="834864"/>
            <a:ext cx="5544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1"/>
                </a:solidFill>
              </a:rPr>
              <a:t>Теперь необходимо откликнуться на вакансию.</a:t>
            </a:r>
          </a:p>
          <a:p>
            <a:r>
              <a:rPr lang="ru-RU" b="1" dirty="0">
                <a:solidFill>
                  <a:srgbClr val="FE7936"/>
                </a:solidFill>
              </a:rPr>
              <a:t>Чтобы перейти на карточку вакансии и откликнуться на вакансию необходимо  нажать на наименование вакансии в списке</a:t>
            </a:r>
            <a:r>
              <a:rPr lang="ru-RU" b="1" dirty="0" smtClean="0">
                <a:solidFill>
                  <a:srgbClr val="FE7936"/>
                </a:solidFill>
              </a:rPr>
              <a:t>.</a:t>
            </a:r>
            <a:endParaRPr lang="ru-RU" b="1" dirty="0" smtClean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18602" y="2395542"/>
            <a:ext cx="4907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1"/>
                </a:solidFill>
              </a:rPr>
              <a:t>Откроется карточка вакансии работодателя, в которой соискатель может откликнуться на вакансию, нажав на кнопку </a:t>
            </a:r>
            <a:r>
              <a:rPr lang="ru-RU" b="1" dirty="0">
                <a:solidFill>
                  <a:schemeClr val="accent1"/>
                </a:solidFill>
              </a:rPr>
              <a:t>«Откликнуться».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625712" y="2534041"/>
            <a:ext cx="0" cy="78483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93215" y="2002142"/>
            <a:ext cx="605928" cy="271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607573" y="3646585"/>
            <a:ext cx="3084053" cy="2850084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4"/>
          <a:stretch>
            <a:fillRect/>
          </a:stretch>
        </p:blipFill>
        <p:spPr>
          <a:xfrm>
            <a:off x="8982635" y="3999124"/>
            <a:ext cx="2847038" cy="1558993"/>
          </a:xfrm>
          <a:prstGeom prst="rect">
            <a:avLst/>
          </a:prstGeom>
        </p:spPr>
      </p:pic>
      <p:sp>
        <p:nvSpPr>
          <p:cNvPr id="3" name="Выгнутая вниз стрелка 2"/>
          <p:cNvSpPr/>
          <p:nvPr/>
        </p:nvSpPr>
        <p:spPr>
          <a:xfrm rot="10524960">
            <a:off x="1412406" y="1249464"/>
            <a:ext cx="4045516" cy="4938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5844890">
            <a:off x="3920033" y="3858720"/>
            <a:ext cx="2313979" cy="4938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307974" y="1028271"/>
            <a:ext cx="0" cy="374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07974" y="1012353"/>
            <a:ext cx="11061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1"/>
                </a:solidFill>
              </a:rPr>
              <a:t>По заявлению со статусом «Прохождение собеседований» </a:t>
            </a:r>
            <a:r>
              <a:rPr lang="ru-RU" b="1" dirty="0">
                <a:solidFill>
                  <a:schemeClr val="accent1"/>
                </a:solidFill>
              </a:rPr>
              <a:t>нажать на кнопку «Список вакансий».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89100" y="4851400"/>
            <a:ext cx="62230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3" name="Picture 3" descr="C:\Users\Lastochkina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4" y="1511300"/>
            <a:ext cx="10299326" cy="480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66700" y="152401"/>
            <a:ext cx="12192000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E7936"/>
                </a:solidFill>
                <a:latin typeface="+mn-lt"/>
              </a:rPr>
              <a:t>Шаг 6 </a:t>
            </a:r>
            <a:br>
              <a:rPr lang="ru-RU" sz="2400" b="1" dirty="0" smtClean="0">
                <a:solidFill>
                  <a:srgbClr val="FE7936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Прохождение собеседования/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подтверждение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прохождения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собеседования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89100" y="4851400"/>
            <a:ext cx="62230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6686" y="727214"/>
            <a:ext cx="11541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1"/>
                </a:solidFill>
              </a:rPr>
              <a:t>На открывшейся </a:t>
            </a:r>
            <a:r>
              <a:rPr lang="ru-RU" dirty="0" smtClean="0">
                <a:solidFill>
                  <a:schemeClr val="accent1"/>
                </a:solidFill>
              </a:rPr>
              <a:t>форме</a:t>
            </a:r>
          </a:p>
          <a:p>
            <a:pPr lvl="0"/>
            <a:r>
              <a:rPr lang="ru-RU" dirty="0" smtClean="0">
                <a:solidFill>
                  <a:schemeClr val="accent1"/>
                </a:solidFill>
              </a:rPr>
              <a:t>со </a:t>
            </a:r>
            <a:r>
              <a:rPr lang="ru-RU" dirty="0">
                <a:solidFill>
                  <a:schemeClr val="accent1"/>
                </a:solidFill>
              </a:rPr>
              <a:t>списком вакансий </a:t>
            </a:r>
            <a:r>
              <a:rPr lang="ru-RU" b="1" dirty="0" smtClean="0">
                <a:solidFill>
                  <a:schemeClr val="accent1"/>
                </a:solidFill>
              </a:rPr>
              <a:t>необходимо нажать </a:t>
            </a:r>
            <a:r>
              <a:rPr lang="ru-RU" b="1" dirty="0">
                <a:solidFill>
                  <a:schemeClr val="accent1"/>
                </a:solidFill>
              </a:rPr>
              <a:t>на кнопку «</a:t>
            </a:r>
            <a:r>
              <a:rPr lang="ru-RU" b="1" dirty="0" smtClean="0">
                <a:solidFill>
                  <a:schemeClr val="accent1"/>
                </a:solidFill>
              </a:rPr>
              <a:t>Отправить в ЦЗН»</a:t>
            </a:r>
            <a:endParaRPr lang="ru-RU" b="1" dirty="0">
              <a:solidFill>
                <a:schemeClr val="accent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6686" y="727214"/>
            <a:ext cx="0" cy="685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292846" y="1435100"/>
            <a:ext cx="4700400" cy="52185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6688" y="6302191"/>
            <a:ext cx="663388" cy="3048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5572" y="110387"/>
            <a:ext cx="11782427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Прохождение собеседования/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подтверждение прохождения собеседования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130" y="1562101"/>
            <a:ext cx="618447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579728" y="5265692"/>
            <a:ext cx="6106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accent1"/>
                </a:solidFill>
              </a:rPr>
              <a:t>После поступления сведений в ЦЗН о приеме на работу статус заявления перейдет в </a:t>
            </a:r>
            <a:r>
              <a:rPr lang="ru-RU" b="1" dirty="0" smtClean="0">
                <a:solidFill>
                  <a:schemeClr val="accent1"/>
                </a:solidFill>
              </a:rPr>
              <a:t>«Услуга оказана»</a:t>
            </a:r>
            <a:endParaRPr lang="ru-RU" b="1" dirty="0">
              <a:solidFill>
                <a:schemeClr val="accent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579728" y="5287947"/>
            <a:ext cx="0" cy="685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994900" y="3657600"/>
            <a:ext cx="990600" cy="431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6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1" y="1297464"/>
            <a:ext cx="9994900" cy="542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700" y="97135"/>
            <a:ext cx="12052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E7936"/>
                </a:solidFill>
              </a:rPr>
              <a:t>Шаг 1 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Авторизация на единой цифровой платформе «Работа в России» через учётную запись ЕСИА (ГОСУСЛУГИ)</a:t>
            </a:r>
          </a:p>
        </p:txBody>
      </p:sp>
    </p:spTree>
    <p:extLst>
      <p:ext uri="{BB962C8B-B14F-4D97-AF65-F5344CB8AC3E}">
        <p14:creationId xmlns:p14="http://schemas.microsoft.com/office/powerpoint/2010/main" val="31217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stochkina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143000"/>
            <a:ext cx="11277599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700" y="134035"/>
            <a:ext cx="12052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Авторизация на единой цифровой платформе «Работа в России» через учётную запись ЕСИА (ГОСУСЛУГИ)</a:t>
            </a:r>
          </a:p>
        </p:txBody>
      </p:sp>
    </p:spTree>
    <p:extLst>
      <p:ext uri="{BB962C8B-B14F-4D97-AF65-F5344CB8AC3E}">
        <p14:creationId xmlns:p14="http://schemas.microsoft.com/office/powerpoint/2010/main" val="11979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82600"/>
            <a:ext cx="12192001" cy="636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" y="1213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E7936"/>
                </a:solidFill>
              </a:rPr>
              <a:t>Шаг 2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Создание резюме</a:t>
            </a:r>
          </a:p>
        </p:txBody>
      </p:sp>
    </p:spTree>
    <p:extLst>
      <p:ext uri="{BB962C8B-B14F-4D97-AF65-F5344CB8AC3E}">
        <p14:creationId xmlns:p14="http://schemas.microsoft.com/office/powerpoint/2010/main" val="10654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stochkina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3" y="670699"/>
            <a:ext cx="11633200" cy="611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353" y="209034"/>
            <a:ext cx="2598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Создание резюме</a:t>
            </a:r>
          </a:p>
        </p:txBody>
      </p:sp>
    </p:spTree>
    <p:extLst>
      <p:ext uri="{BB962C8B-B14F-4D97-AF65-F5344CB8AC3E}">
        <p14:creationId xmlns:p14="http://schemas.microsoft.com/office/powerpoint/2010/main" val="243260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54189" y="5486400"/>
            <a:ext cx="1443790" cy="320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Lastochkina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670698"/>
            <a:ext cx="11671300" cy="628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4001" y="202167"/>
            <a:ext cx="2598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Создание резюме</a:t>
            </a:r>
          </a:p>
        </p:txBody>
      </p:sp>
    </p:spTree>
    <p:extLst>
      <p:ext uri="{BB962C8B-B14F-4D97-AF65-F5344CB8AC3E}">
        <p14:creationId xmlns:p14="http://schemas.microsoft.com/office/powerpoint/2010/main" val="28807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4001" y="202167"/>
            <a:ext cx="2598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Создание резюме</a:t>
            </a:r>
          </a:p>
        </p:txBody>
      </p:sp>
      <p:pic>
        <p:nvPicPr>
          <p:cNvPr id="4098" name="Picture 2" descr="C:\Users\Lastochkina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663832"/>
            <a:ext cx="11429999" cy="587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36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4001" y="202167"/>
            <a:ext cx="2598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Создание резюме</a:t>
            </a:r>
          </a:p>
        </p:txBody>
      </p:sp>
      <p:pic>
        <p:nvPicPr>
          <p:cNvPr id="5122" name="Picture 2" descr="C:\Users\Lastochkina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774700"/>
            <a:ext cx="1123949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41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1847</TotalTime>
  <Words>806</Words>
  <Application>Microsoft Office PowerPoint</Application>
  <PresentationFormat>Произвольный</PresentationFormat>
  <Paragraphs>91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Подача заявления на временное трудоустройство несовершеннолетних </vt:lpstr>
      <vt:lpstr>Шаг 5  Расстановка вакансий в приоритетном порядке</vt:lpstr>
      <vt:lpstr>Презентация PowerPoint</vt:lpstr>
      <vt:lpstr>  Шаг 6  Прохождение собеседования/проведение переговоров  </vt:lpstr>
      <vt:lpstr>Шаг 6  Прохождение собеседования/отклик на вакансию</vt:lpstr>
      <vt:lpstr>Презентация PowerPoint</vt:lpstr>
      <vt:lpstr>Презентация PowerPoint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Левакова София Александровна</dc:creator>
  <cp:lastModifiedBy>Lastochkina</cp:lastModifiedBy>
  <cp:revision>118</cp:revision>
  <cp:lastPrinted>2023-05-12T05:51:16Z</cp:lastPrinted>
  <dcterms:created xsi:type="dcterms:W3CDTF">2022-02-07T14:42:09Z</dcterms:created>
  <dcterms:modified xsi:type="dcterms:W3CDTF">2023-05-12T05:58:43Z</dcterms:modified>
</cp:coreProperties>
</file>