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4" r:id="rId2"/>
    <p:sldMasterId id="2147484020" r:id="rId3"/>
    <p:sldMasterId id="2147484044" r:id="rId4"/>
  </p:sldMasterIdLst>
  <p:notesMasterIdLst>
    <p:notesMasterId r:id="rId17"/>
  </p:notesMasterIdLst>
  <p:sldIdLst>
    <p:sldId id="256" r:id="rId5"/>
    <p:sldId id="272" r:id="rId6"/>
    <p:sldId id="321" r:id="rId7"/>
    <p:sldId id="322" r:id="rId8"/>
    <p:sldId id="319" r:id="rId9"/>
    <p:sldId id="326" r:id="rId10"/>
    <p:sldId id="323" r:id="rId11"/>
    <p:sldId id="329" r:id="rId12"/>
    <p:sldId id="330" r:id="rId13"/>
    <p:sldId id="331" r:id="rId14"/>
    <p:sldId id="337" r:id="rId15"/>
    <p:sldId id="339" r:id="rId16"/>
  </p:sldIdLst>
  <p:sldSz cx="9144000" cy="6858000" type="screen4x3"/>
  <p:notesSz cx="6808788" cy="9940925"/>
  <p:defaultTextStyle>
    <a:defPPr>
      <a:defRPr lang="ru-RU"/>
    </a:defPPr>
    <a:lvl1pPr marL="0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0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21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70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26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779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341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893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454" algn="l" defTabSz="913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99B9D7"/>
    <a:srgbClr val="B62D16"/>
    <a:srgbClr val="0033CC"/>
    <a:srgbClr val="0066FF"/>
    <a:srgbClr val="9D0E03"/>
    <a:srgbClr val="912E0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74B0B-0CE6-4A2B-B7F8-A9D74EA92605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295F93-B1A8-43EE-99C9-30B800AFE1D7}">
      <dgm:prSet phldrT="[Текст]" custT="1"/>
      <dgm:spPr>
        <a:xfrm rot="5400000">
          <a:off x="-128930" y="132509"/>
          <a:ext cx="859534" cy="601673"/>
        </a:xfrm>
        <a:solidFill>
          <a:srgbClr val="FF0000"/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1</a:t>
          </a:r>
        </a:p>
      </dgm:t>
    </dgm:pt>
    <dgm:pt modelId="{B9A89B64-20DA-45E8-A5E7-6257A72FF974}" type="parTrans" cxnId="{31EFCA1F-46EA-4E34-AF08-D5D5D617C86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5D6BE89-A78A-4801-BF0B-DC03F9CC8E72}" type="sibTrans" cxnId="{31EFCA1F-46EA-4E34-AF08-D5D5D617C86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6A0B04EE-CC85-477A-97BF-1FE6C2D8BB51}">
      <dgm:prSet phldrT="[Текст]" custT="1"/>
      <dgm:spPr>
        <a:xfrm rot="5400000">
          <a:off x="4427385" y="-3822131"/>
          <a:ext cx="558990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1400" b="1" u="none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Ознакомиться с Государственной программой, региональной программой переселения (условия участия, права и обязанности участника)</a:t>
          </a:r>
          <a:endParaRPr lang="ru-RU" sz="1400" b="1" u="none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C33B9255-19BC-4C37-A884-7EA6547322EA}" type="parTrans" cxnId="{7C871259-EEDF-4B80-94D2-ECE3A907A8A9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16B7259-6A57-4A25-B10A-0EB633A65A3E}" type="sibTrans" cxnId="{7C871259-EEDF-4B80-94D2-ECE3A907A8A9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E81ACE72-D112-4C88-B696-41FC750D028D}">
      <dgm:prSet phldrT="[Текст]" custT="1"/>
      <dgm:spPr>
        <a:xfrm rot="5400000">
          <a:off x="-118202" y="853918"/>
          <a:ext cx="859534" cy="601673"/>
        </a:xfrm>
        <a:solidFill>
          <a:srgbClr val="FFFF00"/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2</a:t>
          </a:r>
        </a:p>
      </dgm:t>
    </dgm:pt>
    <dgm:pt modelId="{0D429F23-AD24-4D22-8D3C-E8B1783A35FE}" type="parTrans" cxnId="{A6B8BDDB-46CF-48E1-B607-2AA57E3ECF57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EEAABC6-2FE2-4B6E-8B6F-734D0357331B}" type="sibTrans" cxnId="{A6B8BDDB-46CF-48E1-B607-2AA57E3ECF57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CA31025-6CA9-4FC4-ABC5-A7CA4A42245E}">
      <dgm:prSet phldrT="[Текст]" custT="1"/>
      <dgm:spPr>
        <a:xfrm rot="5400000">
          <a:off x="4393940" y="-2369116"/>
          <a:ext cx="620790" cy="8210414"/>
        </a:xfrm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Записаться на тестирование для признания владения русским языком в представительство МВД России, посольство/консульство РФ в стране проживания (кроме граждан Казахстана, Белоруссии, Молдовы, Украины и репатриантов) в формате видеоконференцсвязи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BB60A-66EF-41C8-8FA2-ADB85BCA6D5B}" type="parTrans" cxnId="{BC56BA51-96B8-41E6-BCD2-3283C81206DB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9FB3E47-3376-4E3C-99A0-6C45A2C1D38C}" type="sibTrans" cxnId="{BC56BA51-96B8-41E6-BCD2-3283C81206DB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D6BA55FD-98E7-4737-8047-DCC46BE741C4}">
      <dgm:prSet phldrT="[Текст]" custT="1"/>
      <dgm:spPr>
        <a:xfrm rot="5400000">
          <a:off x="-128930" y="3163528"/>
          <a:ext cx="859534" cy="601673"/>
        </a:xfr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600" b="1" u="none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5</a:t>
          </a:r>
          <a:endParaRPr lang="ru-RU" sz="16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305B779D-9168-4BEB-AC4D-7CE7D7421ED6}" type="parTrans" cxnId="{F418F054-0B15-4B71-AD0B-4D19CFE64194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0A71DDAD-AD76-4D29-96CA-C298DB15C4E7}" type="sibTrans" cxnId="{F418F054-0B15-4B71-AD0B-4D19CFE64194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8A40B7EE-3CEA-43CF-87B2-765629710E85}">
      <dgm:prSet phldrT="[Текст]" custT="1"/>
      <dgm:spPr>
        <a:xfrm rot="5400000">
          <a:off x="4427532" y="-1582329"/>
          <a:ext cx="55869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48BDEC">
              <a:lumMod val="40000"/>
              <a:lumOff val="6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1400" b="1" u="none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Подать заявление в представительство МВД России, посольство / консульство РФ в стране проживания (при личном обращении, с приложением требуемых документов)</a:t>
          </a:r>
          <a:endParaRPr lang="ru-RU" sz="1400" b="0" u="none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BC4BACA-EC33-4582-88F2-160CDC7A992F}" type="sibTrans" cxnId="{CA8C28BE-0F6C-4F2C-A129-5E079F18E1CC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650DD9F2-F75E-45D9-BC51-22FCDACA7807}" type="parTrans" cxnId="{CA8C28BE-0F6C-4F2C-A129-5E079F18E1CC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41DEE0D2-F921-4DD0-A9A4-010E2154BF83}">
      <dgm:prSet phldrT="[Текст]" custT="1"/>
      <dgm:spPr>
        <a:xfrm rot="5400000">
          <a:off x="-118406" y="2372462"/>
          <a:ext cx="859534" cy="601673"/>
        </a:xfrm>
        <a:solidFill>
          <a:srgbClr val="48BDEC">
            <a:lumMod val="40000"/>
            <a:lumOff val="60000"/>
          </a:srgbClr>
        </a:solidFill>
        <a:ln w="9525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600" b="1" u="none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4</a:t>
          </a:r>
          <a:endParaRPr lang="ru-RU" sz="16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6C358C9A-5072-49B8-B9A3-4BA6329E0D46}" type="sibTrans" cxnId="{E1DBEB6E-3B64-4837-AD66-1F732F5F0A36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E1DC3EA2-073F-46A6-AB82-0555C00E0556}" type="parTrans" cxnId="{E1DBEB6E-3B64-4837-AD66-1F732F5F0A36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6D5B3D5C-7285-4501-A4BF-80E957F41991}">
      <dgm:prSet phldrT="[Текст]" custT="1"/>
      <dgm:spPr>
        <a:xfrm rot="5400000">
          <a:off x="4427532" y="-3100876"/>
          <a:ext cx="55869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Выбрать территорию вселения (субъект РФ)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</a:t>
          </a:r>
          <a:endParaRPr lang="ru-RU" sz="14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83820B23-D1E0-4285-A6BE-F28A46939177}" type="sibTrans" cxnId="{0A1BD066-70E8-48E6-AC32-AED0706EF62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5EAD82C-D1BE-4B30-B82E-2403C0B724A3}" type="parTrans" cxnId="{0A1BD066-70E8-48E6-AC32-AED0706EF62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91D713E-C50D-4338-8C3F-49D3389B99BF}">
      <dgm:prSet phldrT="[Текст]" custT="1"/>
      <dgm:spPr>
        <a:xfrm rot="5400000">
          <a:off x="-128930" y="1585668"/>
          <a:ext cx="859534" cy="601673"/>
        </a:xfrm>
        <a:solidFill>
          <a:srgbClr val="2B166E">
            <a:lumMod val="40000"/>
            <a:lumOff val="60000"/>
          </a:srgb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3</a:t>
          </a:r>
        </a:p>
      </dgm:t>
    </dgm:pt>
    <dgm:pt modelId="{D73703F9-1B6D-4609-A527-AD19322C576F}" type="sibTrans" cxnId="{2E793B97-73CA-470F-A44A-E53ABB2E33C0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3DE2030-AF54-42A9-8F96-27F779EC63F6}" type="parTrans" cxnId="{2E793B97-73CA-470F-A44A-E53ABB2E33C0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33CBD42-E857-4B66-A431-86130CA19D90}">
      <dgm:prSet custT="1"/>
      <dgm:spPr>
        <a:xfrm rot="5400000">
          <a:off x="4424987" y="-4474"/>
          <a:ext cx="55869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Получить свидетельство участника Государственной программы – </a:t>
          </a:r>
          <a:r>
            <a:rPr lang="ru-RU" sz="1400" b="1" i="1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лично, </a:t>
          </a:r>
          <a:r>
            <a:rPr lang="ru-RU" sz="1400" b="1" i="0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 органе подачи заявления</a:t>
          </a:r>
          <a:endParaRPr lang="ru-RU" sz="1400" i="0" dirty="0">
            <a:solidFill>
              <a:srgbClr val="2B166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842269B-3D7E-4C6F-9C80-3520D561590B}" type="sibTrans" cxnId="{11E99D9E-4FC4-41D8-99EA-EEE11DC4917A}">
      <dgm:prSet/>
      <dgm:spPr/>
      <dgm:t>
        <a:bodyPr/>
        <a:lstStyle/>
        <a:p>
          <a:endParaRPr lang="ru-RU"/>
        </a:p>
      </dgm:t>
    </dgm:pt>
    <dgm:pt modelId="{5EC843B7-C9C6-4FDD-958E-3208F080943A}" type="parTrans" cxnId="{11E99D9E-4FC4-41D8-99EA-EEE11DC4917A}">
      <dgm:prSet/>
      <dgm:spPr/>
      <dgm:t>
        <a:bodyPr/>
        <a:lstStyle/>
        <a:p>
          <a:endParaRPr lang="ru-RU"/>
        </a:p>
      </dgm:t>
    </dgm:pt>
    <dgm:pt modelId="{6E9BB4B0-1B7D-49F1-A747-C934AEA70A91}">
      <dgm:prSet phldrT="[Текст]" custT="1"/>
      <dgm:spPr>
        <a:xfrm rot="5400000">
          <a:off x="-128930" y="3950313"/>
          <a:ext cx="859534" cy="601673"/>
        </a:xfrm>
        <a:solidFill>
          <a:srgbClr val="00B050"/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u="none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6</a:t>
          </a:r>
          <a:endParaRPr lang="ru-RU" sz="16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87415AF1-C06C-47AA-93A5-55EF50062AD9}" type="sibTrans" cxnId="{E5CDA690-0159-4D95-8A3C-E8865ED2BFF7}">
      <dgm:prSet/>
      <dgm:spPr/>
      <dgm:t>
        <a:bodyPr/>
        <a:lstStyle/>
        <a:p>
          <a:endParaRPr lang="ru-RU"/>
        </a:p>
      </dgm:t>
    </dgm:pt>
    <dgm:pt modelId="{FAC65F3F-F8FA-495E-B311-DF20BA66BB0D}" type="parTrans" cxnId="{E5CDA690-0159-4D95-8A3C-E8865ED2BFF7}">
      <dgm:prSet/>
      <dgm:spPr/>
      <dgm:t>
        <a:bodyPr/>
        <a:lstStyle/>
        <a:p>
          <a:endParaRPr lang="ru-RU"/>
        </a:p>
      </dgm:t>
    </dgm:pt>
    <dgm:pt modelId="{DEF5FF66-AFFB-4748-B49D-DB9BF8C258C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ru-RU" sz="1400" b="1" u="none" dirty="0" smtClean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C93423-2089-4E02-9C96-3BAD92547D6A}" type="parTrans" cxnId="{B1863989-C167-4105-968C-DC45DA20DC67}">
      <dgm:prSet/>
      <dgm:spPr/>
      <dgm:t>
        <a:bodyPr/>
        <a:lstStyle/>
        <a:p>
          <a:endParaRPr lang="ru-RU"/>
        </a:p>
      </dgm:t>
    </dgm:pt>
    <dgm:pt modelId="{56087BED-740A-41CA-87AF-62DF29255120}" type="sibTrans" cxnId="{B1863989-C167-4105-968C-DC45DA20DC67}">
      <dgm:prSet/>
      <dgm:spPr/>
      <dgm:t>
        <a:bodyPr/>
        <a:lstStyle/>
        <a:p>
          <a:endParaRPr lang="ru-RU"/>
        </a:p>
      </dgm:t>
    </dgm:pt>
    <dgm:pt modelId="{B5764745-50DA-4E39-80EA-4CE2BC20C2AA}">
      <dgm:prSet phldrT="[Текст]" custT="1"/>
      <dgm:spPr>
        <a:xfrm rot="5400000">
          <a:off x="4427532" y="-1582329"/>
          <a:ext cx="55869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48BDEC">
              <a:lumMod val="40000"/>
              <a:lumOff val="6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endParaRPr lang="ru-RU" sz="1400" b="0" u="none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FDCCDC-AD14-47E6-9611-29AA5DDEA42F}" type="parTrans" cxnId="{9FDF6D91-94B3-4DCA-A86E-FB16D7335253}">
      <dgm:prSet/>
      <dgm:spPr/>
      <dgm:t>
        <a:bodyPr/>
        <a:lstStyle/>
        <a:p>
          <a:endParaRPr lang="ru-RU"/>
        </a:p>
      </dgm:t>
    </dgm:pt>
    <dgm:pt modelId="{AADA0772-AF18-41C9-BECF-9E0168C7A115}" type="sibTrans" cxnId="{9FDF6D91-94B3-4DCA-A86E-FB16D7335253}">
      <dgm:prSet/>
      <dgm:spPr/>
      <dgm:t>
        <a:bodyPr/>
        <a:lstStyle/>
        <a:p>
          <a:endParaRPr lang="ru-RU"/>
        </a:p>
      </dgm:t>
    </dgm:pt>
    <dgm:pt modelId="{0E6E4296-AD09-40C2-89EA-3D80D736CC40}">
      <dgm:prSet custT="1"/>
      <dgm:spPr>
        <a:xfrm rot="5400000">
          <a:off x="4386221" y="-828308"/>
          <a:ext cx="63622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l"/>
          <a:r>
            <a:rPr lang="ru-RU" sz="1400" b="1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Получить уведомление о принятом решении</a:t>
          </a:r>
          <a:r>
            <a:rPr lang="ru-RU" sz="1200" b="1" dirty="0" smtClean="0">
              <a:solidFill>
                <a:srgbClr val="2B166E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</a:t>
          </a:r>
          <a:r>
            <a:rPr lang="ru-RU" sz="1200" dirty="0" smtClean="0">
              <a:solidFill>
                <a:srgbClr val="2B166E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</a:t>
          </a:r>
          <a:r>
            <a:rPr lang="ru-RU" sz="1200" dirty="0" smtClean="0">
              <a:solidFill>
                <a:srgbClr val="DA1F28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                    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Black" panose="020B0A04020102020204" pitchFamily="34" charset="0"/>
            <a:ea typeface="+mn-ea"/>
            <a:cs typeface="Arial"/>
          </a:endParaRPr>
        </a:p>
      </dgm:t>
    </dgm:pt>
    <dgm:pt modelId="{9217C025-D2F5-411E-B289-CB29A7CBF607}" type="parTrans" cxnId="{4DACE475-B59A-4004-B4BF-650966A8DED1}">
      <dgm:prSet/>
      <dgm:spPr/>
      <dgm:t>
        <a:bodyPr/>
        <a:lstStyle/>
        <a:p>
          <a:endParaRPr lang="ru-RU"/>
        </a:p>
      </dgm:t>
    </dgm:pt>
    <dgm:pt modelId="{B00015DB-3903-4528-9100-1E11D7498142}" type="sibTrans" cxnId="{4DACE475-B59A-4004-B4BF-650966A8DED1}">
      <dgm:prSet/>
      <dgm:spPr/>
      <dgm:t>
        <a:bodyPr/>
        <a:lstStyle/>
        <a:p>
          <a:endParaRPr lang="ru-RU"/>
        </a:p>
      </dgm:t>
    </dgm:pt>
    <dgm:pt modelId="{2A0A5A85-468C-4A58-ADFA-4E8B92281FB0}" type="pres">
      <dgm:prSet presAssocID="{18274B0B-0CE6-4A2B-B7F8-A9D74EA926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0F082-E7B1-4F6C-9DA4-08D2B0BD37AF}" type="pres">
      <dgm:prSet presAssocID="{58295F93-B1A8-43EE-99C9-30B800AFE1D7}" presName="composite" presStyleCnt="0"/>
      <dgm:spPr/>
    </dgm:pt>
    <dgm:pt modelId="{01957D18-B14A-48E3-B7FB-920CA833DD2E}" type="pres">
      <dgm:prSet presAssocID="{58295F93-B1A8-43EE-99C9-30B800AFE1D7}" presName="parentText" presStyleLbl="alignNode1" presStyleIdx="0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3C0E6E-2FF8-4F01-97C6-999BD7C3E9D5}" type="pres">
      <dgm:prSet presAssocID="{58295F93-B1A8-43EE-99C9-30B800AFE1D7}" presName="descendantText" presStyleLbl="alignAcc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B7B69E7-6508-4A09-850A-21502FE0DB02}" type="pres">
      <dgm:prSet presAssocID="{55D6BE89-A78A-4801-BF0B-DC03F9CC8E72}" presName="sp" presStyleCnt="0"/>
      <dgm:spPr/>
    </dgm:pt>
    <dgm:pt modelId="{182CF42B-3A8F-432B-9678-BB1EABCC2669}" type="pres">
      <dgm:prSet presAssocID="{E81ACE72-D112-4C88-B696-41FC750D028D}" presName="composite" presStyleCnt="0"/>
      <dgm:spPr/>
    </dgm:pt>
    <dgm:pt modelId="{630092AC-6A53-4D23-985B-EC6CF83A13B7}" type="pres">
      <dgm:prSet presAssocID="{E81ACE72-D112-4C88-B696-41FC750D028D}" presName="parentText" presStyleLbl="alignNode1" presStyleIdx="1" presStyleCnt="6" custLinFactNeighborX="1783" custLinFactNeighborY="-47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9A7FE7A-6795-4E95-9BCF-F3062091D71C}" type="pres">
      <dgm:prSet presAssocID="{E81ACE72-D112-4C88-B696-41FC750D028D}" presName="descendantText" presStyleLbl="alignAcc1" presStyleIdx="1" presStyleCnt="6" custLinFactNeighborX="107" custLinFactNeighborY="-737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FFA3107-693A-4CDF-AAE4-73C11FAD13A8}" type="pres">
      <dgm:prSet presAssocID="{2EEAABC6-2FE2-4B6E-8B6F-734D0357331B}" presName="sp" presStyleCnt="0"/>
      <dgm:spPr/>
    </dgm:pt>
    <dgm:pt modelId="{857142D3-B107-4272-9AD0-0CB9658090D4}" type="pres">
      <dgm:prSet presAssocID="{891D713E-C50D-4338-8C3F-49D3389B99BF}" presName="composite" presStyleCnt="0"/>
      <dgm:spPr/>
    </dgm:pt>
    <dgm:pt modelId="{A791C6D4-798C-4CF9-8EED-147B4EFD8248}" type="pres">
      <dgm:prSet presAssocID="{891D713E-C50D-4338-8C3F-49D3389B99BF}" presName="parentText" presStyleLbl="alignNode1" presStyleIdx="2" presStyleCnt="6" custLinFactNeighborX="0" custLinFactNeighborY="-119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188B5E7-6CD6-405B-9089-723B1EA0543D}" type="pres">
      <dgm:prSet presAssocID="{891D713E-C50D-4338-8C3F-49D3389B99BF}" presName="descendantText" presStyleLbl="alignAcc1" presStyleIdx="2" presStyleCnt="6" custScaleX="99165" custScaleY="115464" custLinFactNeighborX="8" custLinFactNeighborY="-1150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0A9104A-7DA1-47A1-9658-BD0F0146C7C5}" type="pres">
      <dgm:prSet presAssocID="{D73703F9-1B6D-4609-A527-AD19322C576F}" presName="sp" presStyleCnt="0"/>
      <dgm:spPr/>
    </dgm:pt>
    <dgm:pt modelId="{B99AE5CF-1352-4208-9842-1F9CF83A5270}" type="pres">
      <dgm:prSet presAssocID="{41DEE0D2-F921-4DD0-A9A4-010E2154BF83}" presName="composite" presStyleCnt="0"/>
      <dgm:spPr/>
    </dgm:pt>
    <dgm:pt modelId="{51DC3CB3-50DD-4305-93B9-8B1411CDC7B7}" type="pres">
      <dgm:prSet presAssocID="{41DEE0D2-F921-4DD0-A9A4-010E2154BF83}" presName="parentText" presStyleLbl="alignNode1" presStyleIdx="3" presStyleCnt="6" custLinFactNeighborX="1749" custLinFactNeighborY="-917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626C3F7A-3E67-4711-BB68-2E24956AA8F1}" type="pres">
      <dgm:prSet presAssocID="{41DEE0D2-F921-4DD0-A9A4-010E2154BF83}" presName="descendantText" presStyleLbl="alignAcc1" presStyleIdx="3" presStyleCnt="6" custLinFactNeighborX="846" custLinFactNeighborY="-1411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F8787CD-61B6-41A0-9A7A-36DC389E7C18}" type="pres">
      <dgm:prSet presAssocID="{6C358C9A-5072-49B8-B9A3-4BA6329E0D46}" presName="sp" presStyleCnt="0"/>
      <dgm:spPr/>
    </dgm:pt>
    <dgm:pt modelId="{4070AAC2-86FE-4BDD-86D9-89C5D51025BE}" type="pres">
      <dgm:prSet presAssocID="{D6BA55FD-98E7-4737-8047-DCC46BE741C4}" presName="composite" presStyleCnt="0"/>
      <dgm:spPr/>
    </dgm:pt>
    <dgm:pt modelId="{E33233DC-D814-4034-A2C0-F35C5952CF00}" type="pres">
      <dgm:prSet presAssocID="{D6BA55FD-98E7-4737-8047-DCC46BE741C4}" presName="parentText" presStyleLbl="alignNode1" presStyleIdx="4" presStyleCnt="6" custLinFactNeighborX="-1631" custLinFactNeighborY="-1037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95A8FC1-22AF-459D-8A1B-4C7F0605C7A5}" type="pres">
      <dgm:prSet presAssocID="{D6BA55FD-98E7-4737-8047-DCC46BE741C4}" presName="descendantText" presStyleLbl="alignAcc1" presStyleIdx="4" presStyleCnt="6" custScaleY="100591" custLinFactNeighborX="0" custLinFactNeighborY="-1579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E3C407C-6C59-4409-A7E1-F8CA15BD1120}" type="pres">
      <dgm:prSet presAssocID="{0A71DDAD-AD76-4D29-96CA-C298DB15C4E7}" presName="sp" presStyleCnt="0"/>
      <dgm:spPr/>
    </dgm:pt>
    <dgm:pt modelId="{E384FF4D-65AF-4CC8-B570-DCDEB601484B}" type="pres">
      <dgm:prSet presAssocID="{6E9BB4B0-1B7D-49F1-A747-C934AEA70A91}" presName="composite" presStyleCnt="0"/>
      <dgm:spPr/>
    </dgm:pt>
    <dgm:pt modelId="{9A280ADD-79FD-4E8B-9F10-B29327CF800E}" type="pres">
      <dgm:prSet presAssocID="{6E9BB4B0-1B7D-49F1-A747-C934AEA70A91}" presName="parentText" presStyleLbl="alignNode1" presStyleIdx="5" presStyleCnt="6" custLinFactNeighborX="-165" custLinFactNeighborY="-755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DA36542-FEE9-42AF-989E-1BDB1039138E}" type="pres">
      <dgm:prSet presAssocID="{6E9BB4B0-1B7D-49F1-A747-C934AEA70A91}" presName="descendantText" presStyleLbl="alignAcc1" presStyleIdx="5" presStyleCnt="6" custLinFactNeighborX="-31" custLinFactNeighborY="-1162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5BCC307-598D-4240-8C27-72AC74C8CA3D}" type="presOf" srcId="{DEF5FF66-AFFB-4748-B49D-DB9BF8C258C6}" destId="{626C3F7A-3E67-4711-BB68-2E24956AA8F1}" srcOrd="0" destOrd="2" presId="urn:microsoft.com/office/officeart/2005/8/layout/chevron2"/>
    <dgm:cxn modelId="{E33BB9FD-5B6A-443C-9B3E-101FA19C7F7F}" type="presOf" srcId="{B5764745-50DA-4E39-80EA-4CE2BC20C2AA}" destId="{626C3F7A-3E67-4711-BB68-2E24956AA8F1}" srcOrd="0" destOrd="0" presId="urn:microsoft.com/office/officeart/2005/8/layout/chevron2"/>
    <dgm:cxn modelId="{9CC7F888-2DBB-43F0-AFC5-8987C0565EBA}" type="presOf" srcId="{58295F93-B1A8-43EE-99C9-30B800AFE1D7}" destId="{01957D18-B14A-48E3-B7FB-920CA833DD2E}" srcOrd="0" destOrd="0" presId="urn:microsoft.com/office/officeart/2005/8/layout/chevron2"/>
    <dgm:cxn modelId="{364A4E8D-AFC4-4F91-9400-9D2A0FEF2824}" type="presOf" srcId="{8A40B7EE-3CEA-43CF-87B2-765629710E85}" destId="{626C3F7A-3E67-4711-BB68-2E24956AA8F1}" srcOrd="0" destOrd="1" presId="urn:microsoft.com/office/officeart/2005/8/layout/chevron2"/>
    <dgm:cxn modelId="{8441B500-35AC-495E-8E07-760E0A41E0A8}" type="presOf" srcId="{891D713E-C50D-4338-8C3F-49D3389B99BF}" destId="{A791C6D4-798C-4CF9-8EED-147B4EFD8248}" srcOrd="0" destOrd="0" presId="urn:microsoft.com/office/officeart/2005/8/layout/chevron2"/>
    <dgm:cxn modelId="{F418F054-0B15-4B71-AD0B-4D19CFE64194}" srcId="{18274B0B-0CE6-4A2B-B7F8-A9D74EA92605}" destId="{D6BA55FD-98E7-4737-8047-DCC46BE741C4}" srcOrd="4" destOrd="0" parTransId="{305B779D-9168-4BEB-AC4D-7CE7D7421ED6}" sibTransId="{0A71DDAD-AD76-4D29-96CA-C298DB15C4E7}"/>
    <dgm:cxn modelId="{7C871259-EEDF-4B80-94D2-ECE3A907A8A9}" srcId="{58295F93-B1A8-43EE-99C9-30B800AFE1D7}" destId="{6A0B04EE-CC85-477A-97BF-1FE6C2D8BB51}" srcOrd="0" destOrd="0" parTransId="{C33B9255-19BC-4C37-A884-7EA6547322EA}" sibTransId="{A16B7259-6A57-4A25-B10A-0EB633A65A3E}"/>
    <dgm:cxn modelId="{B1863989-C167-4105-968C-DC45DA20DC67}" srcId="{41DEE0D2-F921-4DD0-A9A4-010E2154BF83}" destId="{DEF5FF66-AFFB-4748-B49D-DB9BF8C258C6}" srcOrd="2" destOrd="0" parTransId="{B4C93423-2089-4E02-9C96-3BAD92547D6A}" sibTransId="{56087BED-740A-41CA-87AF-62DF29255120}"/>
    <dgm:cxn modelId="{BC56BA51-96B8-41E6-BCD2-3283C81206DB}" srcId="{891D713E-C50D-4338-8C3F-49D3389B99BF}" destId="{2CA31025-6CA9-4FC4-ABC5-A7CA4A42245E}" srcOrd="0" destOrd="0" parTransId="{517BB60A-66EF-41C8-8FA2-ADB85BCA6D5B}" sibTransId="{59FB3E47-3376-4E3C-99A0-6C45A2C1D38C}"/>
    <dgm:cxn modelId="{31EFCA1F-46EA-4E34-AF08-D5D5D617C86F}" srcId="{18274B0B-0CE6-4A2B-B7F8-A9D74EA92605}" destId="{58295F93-B1A8-43EE-99C9-30B800AFE1D7}" srcOrd="0" destOrd="0" parTransId="{B9A89B64-20DA-45E8-A5E7-6257A72FF974}" sibTransId="{55D6BE89-A78A-4801-BF0B-DC03F9CC8E72}"/>
    <dgm:cxn modelId="{11E99D9E-4FC4-41D8-99EA-EEE11DC4917A}" srcId="{6E9BB4B0-1B7D-49F1-A747-C934AEA70A91}" destId="{333CBD42-E857-4B66-A431-86130CA19D90}" srcOrd="0" destOrd="0" parTransId="{5EC843B7-C9C6-4FDD-958E-3208F080943A}" sibTransId="{4842269B-3D7E-4C6F-9C80-3520D561590B}"/>
    <dgm:cxn modelId="{87C31B46-F779-4A18-BCDA-317B0E78BFFF}" type="presOf" srcId="{E81ACE72-D112-4C88-B696-41FC750D028D}" destId="{630092AC-6A53-4D23-985B-EC6CF83A13B7}" srcOrd="0" destOrd="0" presId="urn:microsoft.com/office/officeart/2005/8/layout/chevron2"/>
    <dgm:cxn modelId="{5FE642C5-F631-43B7-AB47-1BEB3B9DBA68}" type="presOf" srcId="{18274B0B-0CE6-4A2B-B7F8-A9D74EA92605}" destId="{2A0A5A85-468C-4A58-ADFA-4E8B92281FB0}" srcOrd="0" destOrd="0" presId="urn:microsoft.com/office/officeart/2005/8/layout/chevron2"/>
    <dgm:cxn modelId="{A6B8BDDB-46CF-48E1-B607-2AA57E3ECF57}" srcId="{18274B0B-0CE6-4A2B-B7F8-A9D74EA92605}" destId="{E81ACE72-D112-4C88-B696-41FC750D028D}" srcOrd="1" destOrd="0" parTransId="{0D429F23-AD24-4D22-8D3C-E8B1783A35FE}" sibTransId="{2EEAABC6-2FE2-4B6E-8B6F-734D0357331B}"/>
    <dgm:cxn modelId="{4DACE475-B59A-4004-B4BF-650966A8DED1}" srcId="{D6BA55FD-98E7-4737-8047-DCC46BE741C4}" destId="{0E6E4296-AD09-40C2-89EA-3D80D736CC40}" srcOrd="0" destOrd="0" parTransId="{9217C025-D2F5-411E-B289-CB29A7CBF607}" sibTransId="{B00015DB-3903-4528-9100-1E11D7498142}"/>
    <dgm:cxn modelId="{37714D7D-1207-4223-85AB-ABCF1BDBDFA2}" type="presOf" srcId="{D6BA55FD-98E7-4737-8047-DCC46BE741C4}" destId="{E33233DC-D814-4034-A2C0-F35C5952CF00}" srcOrd="0" destOrd="0" presId="urn:microsoft.com/office/officeart/2005/8/layout/chevron2"/>
    <dgm:cxn modelId="{64A24490-0092-4FA8-953E-99749F346E9C}" type="presOf" srcId="{0E6E4296-AD09-40C2-89EA-3D80D736CC40}" destId="{195A8FC1-22AF-459D-8A1B-4C7F0605C7A5}" srcOrd="0" destOrd="0" presId="urn:microsoft.com/office/officeart/2005/8/layout/chevron2"/>
    <dgm:cxn modelId="{E1DBEB6E-3B64-4837-AD66-1F732F5F0A36}" srcId="{18274B0B-0CE6-4A2B-B7F8-A9D74EA92605}" destId="{41DEE0D2-F921-4DD0-A9A4-010E2154BF83}" srcOrd="3" destOrd="0" parTransId="{E1DC3EA2-073F-46A6-AB82-0555C00E0556}" sibTransId="{6C358C9A-5072-49B8-B9A3-4BA6329E0D46}"/>
    <dgm:cxn modelId="{03CBA7CC-7912-46E0-9404-FEF5D133E771}" type="presOf" srcId="{333CBD42-E857-4B66-A431-86130CA19D90}" destId="{ADA36542-FEE9-42AF-989E-1BDB1039138E}" srcOrd="0" destOrd="0" presId="urn:microsoft.com/office/officeart/2005/8/layout/chevron2"/>
    <dgm:cxn modelId="{8B5F5598-034D-4421-B37A-CCD29BD634D5}" type="presOf" srcId="{2CA31025-6CA9-4FC4-ABC5-A7CA4A42245E}" destId="{8188B5E7-6CD6-405B-9089-723B1EA0543D}" srcOrd="0" destOrd="0" presId="urn:microsoft.com/office/officeart/2005/8/layout/chevron2"/>
    <dgm:cxn modelId="{2E793B97-73CA-470F-A44A-E53ABB2E33C0}" srcId="{18274B0B-0CE6-4A2B-B7F8-A9D74EA92605}" destId="{891D713E-C50D-4338-8C3F-49D3389B99BF}" srcOrd="2" destOrd="0" parTransId="{A3DE2030-AF54-42A9-8F96-27F779EC63F6}" sibTransId="{D73703F9-1B6D-4609-A527-AD19322C576F}"/>
    <dgm:cxn modelId="{9FDF6D91-94B3-4DCA-A86E-FB16D7335253}" srcId="{41DEE0D2-F921-4DD0-A9A4-010E2154BF83}" destId="{B5764745-50DA-4E39-80EA-4CE2BC20C2AA}" srcOrd="0" destOrd="0" parTransId="{B1FDCCDC-AD14-47E6-9611-29AA5DDEA42F}" sibTransId="{AADA0772-AF18-41C9-BECF-9E0168C7A115}"/>
    <dgm:cxn modelId="{84EB2B56-FD52-492B-ACD3-2559838C7D5D}" type="presOf" srcId="{41DEE0D2-F921-4DD0-A9A4-010E2154BF83}" destId="{51DC3CB3-50DD-4305-93B9-8B1411CDC7B7}" srcOrd="0" destOrd="0" presId="urn:microsoft.com/office/officeart/2005/8/layout/chevron2"/>
    <dgm:cxn modelId="{CBFE91B8-1869-4B11-B30D-3B761D8951E2}" type="presOf" srcId="{6E9BB4B0-1B7D-49F1-A747-C934AEA70A91}" destId="{9A280ADD-79FD-4E8B-9F10-B29327CF800E}" srcOrd="0" destOrd="0" presId="urn:microsoft.com/office/officeart/2005/8/layout/chevron2"/>
    <dgm:cxn modelId="{95C80EA0-3391-4B18-9AA3-2F6038F6A093}" type="presOf" srcId="{6A0B04EE-CC85-477A-97BF-1FE6C2D8BB51}" destId="{3F3C0E6E-2FF8-4F01-97C6-999BD7C3E9D5}" srcOrd="0" destOrd="0" presId="urn:microsoft.com/office/officeart/2005/8/layout/chevron2"/>
    <dgm:cxn modelId="{0A1BD066-70E8-48E6-AC32-AED0706EF62F}" srcId="{E81ACE72-D112-4C88-B696-41FC750D028D}" destId="{6D5B3D5C-7285-4501-A4BF-80E957F41991}" srcOrd="0" destOrd="0" parTransId="{35EAD82C-D1BE-4B30-B82E-2403C0B724A3}" sibTransId="{83820B23-D1E0-4285-A6BE-F28A46939177}"/>
    <dgm:cxn modelId="{C24FFD73-EE6B-4B08-8664-C59FAC405ACF}" type="presOf" srcId="{6D5B3D5C-7285-4501-A4BF-80E957F41991}" destId="{19A7FE7A-6795-4E95-9BCF-F3062091D71C}" srcOrd="0" destOrd="0" presId="urn:microsoft.com/office/officeart/2005/8/layout/chevron2"/>
    <dgm:cxn modelId="{E5CDA690-0159-4D95-8A3C-E8865ED2BFF7}" srcId="{18274B0B-0CE6-4A2B-B7F8-A9D74EA92605}" destId="{6E9BB4B0-1B7D-49F1-A747-C934AEA70A91}" srcOrd="5" destOrd="0" parTransId="{FAC65F3F-F8FA-495E-B311-DF20BA66BB0D}" sibTransId="{87415AF1-C06C-47AA-93A5-55EF50062AD9}"/>
    <dgm:cxn modelId="{CA8C28BE-0F6C-4F2C-A129-5E079F18E1CC}" srcId="{41DEE0D2-F921-4DD0-A9A4-010E2154BF83}" destId="{8A40B7EE-3CEA-43CF-87B2-765629710E85}" srcOrd="1" destOrd="0" parTransId="{650DD9F2-F75E-45D9-BC51-22FCDACA7807}" sibTransId="{9BC4BACA-EC33-4582-88F2-160CDC7A992F}"/>
    <dgm:cxn modelId="{4248BA44-BFEB-4E71-95CE-0CFF4D60A59E}" type="presParOf" srcId="{2A0A5A85-468C-4A58-ADFA-4E8B92281FB0}" destId="{1650F082-E7B1-4F6C-9DA4-08D2B0BD37AF}" srcOrd="0" destOrd="0" presId="urn:microsoft.com/office/officeart/2005/8/layout/chevron2"/>
    <dgm:cxn modelId="{A1D37FD7-D87C-4370-AABA-5596DBA8A0BF}" type="presParOf" srcId="{1650F082-E7B1-4F6C-9DA4-08D2B0BD37AF}" destId="{01957D18-B14A-48E3-B7FB-920CA833DD2E}" srcOrd="0" destOrd="0" presId="urn:microsoft.com/office/officeart/2005/8/layout/chevron2"/>
    <dgm:cxn modelId="{73012BD5-2861-4613-8418-A2590B5E1CEB}" type="presParOf" srcId="{1650F082-E7B1-4F6C-9DA4-08D2B0BD37AF}" destId="{3F3C0E6E-2FF8-4F01-97C6-999BD7C3E9D5}" srcOrd="1" destOrd="0" presId="urn:microsoft.com/office/officeart/2005/8/layout/chevron2"/>
    <dgm:cxn modelId="{0EFBDDB9-3406-4E0D-AA08-D0683EBAFE2E}" type="presParOf" srcId="{2A0A5A85-468C-4A58-ADFA-4E8B92281FB0}" destId="{CB7B69E7-6508-4A09-850A-21502FE0DB02}" srcOrd="1" destOrd="0" presId="urn:microsoft.com/office/officeart/2005/8/layout/chevron2"/>
    <dgm:cxn modelId="{94D55797-A03E-480D-B699-24AEE76F2844}" type="presParOf" srcId="{2A0A5A85-468C-4A58-ADFA-4E8B92281FB0}" destId="{182CF42B-3A8F-432B-9678-BB1EABCC2669}" srcOrd="2" destOrd="0" presId="urn:microsoft.com/office/officeart/2005/8/layout/chevron2"/>
    <dgm:cxn modelId="{E6D2EDF4-6280-4E1B-AF73-9ABEE10B9CF1}" type="presParOf" srcId="{182CF42B-3A8F-432B-9678-BB1EABCC2669}" destId="{630092AC-6A53-4D23-985B-EC6CF83A13B7}" srcOrd="0" destOrd="0" presId="urn:microsoft.com/office/officeart/2005/8/layout/chevron2"/>
    <dgm:cxn modelId="{043DD16B-C3D4-4A77-A55B-8CB11C6CEE78}" type="presParOf" srcId="{182CF42B-3A8F-432B-9678-BB1EABCC2669}" destId="{19A7FE7A-6795-4E95-9BCF-F3062091D71C}" srcOrd="1" destOrd="0" presId="urn:microsoft.com/office/officeart/2005/8/layout/chevron2"/>
    <dgm:cxn modelId="{98D53F57-CCB1-4D50-B7F4-7152B03D940D}" type="presParOf" srcId="{2A0A5A85-468C-4A58-ADFA-4E8B92281FB0}" destId="{DFFA3107-693A-4CDF-AAE4-73C11FAD13A8}" srcOrd="3" destOrd="0" presId="urn:microsoft.com/office/officeart/2005/8/layout/chevron2"/>
    <dgm:cxn modelId="{6E7ACAEE-AA05-4997-A8F9-FFD3C7FE1015}" type="presParOf" srcId="{2A0A5A85-468C-4A58-ADFA-4E8B92281FB0}" destId="{857142D3-B107-4272-9AD0-0CB9658090D4}" srcOrd="4" destOrd="0" presId="urn:microsoft.com/office/officeart/2005/8/layout/chevron2"/>
    <dgm:cxn modelId="{6FF11466-41D1-4017-B14D-2AB3C3193040}" type="presParOf" srcId="{857142D3-B107-4272-9AD0-0CB9658090D4}" destId="{A791C6D4-798C-4CF9-8EED-147B4EFD8248}" srcOrd="0" destOrd="0" presId="urn:microsoft.com/office/officeart/2005/8/layout/chevron2"/>
    <dgm:cxn modelId="{9D0380C4-6020-4C13-9046-F9AC0318FBAA}" type="presParOf" srcId="{857142D3-B107-4272-9AD0-0CB9658090D4}" destId="{8188B5E7-6CD6-405B-9089-723B1EA0543D}" srcOrd="1" destOrd="0" presId="urn:microsoft.com/office/officeart/2005/8/layout/chevron2"/>
    <dgm:cxn modelId="{380C9028-D189-4F2D-9854-785AD50E4201}" type="presParOf" srcId="{2A0A5A85-468C-4A58-ADFA-4E8B92281FB0}" destId="{B0A9104A-7DA1-47A1-9658-BD0F0146C7C5}" srcOrd="5" destOrd="0" presId="urn:microsoft.com/office/officeart/2005/8/layout/chevron2"/>
    <dgm:cxn modelId="{1D890E33-8D1E-4C25-9B5A-276A7710F628}" type="presParOf" srcId="{2A0A5A85-468C-4A58-ADFA-4E8B92281FB0}" destId="{B99AE5CF-1352-4208-9842-1F9CF83A5270}" srcOrd="6" destOrd="0" presId="urn:microsoft.com/office/officeart/2005/8/layout/chevron2"/>
    <dgm:cxn modelId="{A6315FC4-AA0B-4DE0-A307-574A8DCC7552}" type="presParOf" srcId="{B99AE5CF-1352-4208-9842-1F9CF83A5270}" destId="{51DC3CB3-50DD-4305-93B9-8B1411CDC7B7}" srcOrd="0" destOrd="0" presId="urn:microsoft.com/office/officeart/2005/8/layout/chevron2"/>
    <dgm:cxn modelId="{78FC0E2C-D8D6-499B-BF25-B1B4DBE3C149}" type="presParOf" srcId="{B99AE5CF-1352-4208-9842-1F9CF83A5270}" destId="{626C3F7A-3E67-4711-BB68-2E24956AA8F1}" srcOrd="1" destOrd="0" presId="urn:microsoft.com/office/officeart/2005/8/layout/chevron2"/>
    <dgm:cxn modelId="{5E68FF2A-B746-42A7-B1CD-40916ADF455C}" type="presParOf" srcId="{2A0A5A85-468C-4A58-ADFA-4E8B92281FB0}" destId="{AF8787CD-61B6-41A0-9A7A-36DC389E7C18}" srcOrd="7" destOrd="0" presId="urn:microsoft.com/office/officeart/2005/8/layout/chevron2"/>
    <dgm:cxn modelId="{9921B5F6-8ACA-4096-807A-032FE4A74E57}" type="presParOf" srcId="{2A0A5A85-468C-4A58-ADFA-4E8B92281FB0}" destId="{4070AAC2-86FE-4BDD-86D9-89C5D51025BE}" srcOrd="8" destOrd="0" presId="urn:microsoft.com/office/officeart/2005/8/layout/chevron2"/>
    <dgm:cxn modelId="{9190CDB8-2271-4490-89A4-FEF69BF637EC}" type="presParOf" srcId="{4070AAC2-86FE-4BDD-86D9-89C5D51025BE}" destId="{E33233DC-D814-4034-A2C0-F35C5952CF00}" srcOrd="0" destOrd="0" presId="urn:microsoft.com/office/officeart/2005/8/layout/chevron2"/>
    <dgm:cxn modelId="{B36BAF65-1943-4409-8579-FC303344355E}" type="presParOf" srcId="{4070AAC2-86FE-4BDD-86D9-89C5D51025BE}" destId="{195A8FC1-22AF-459D-8A1B-4C7F0605C7A5}" srcOrd="1" destOrd="0" presId="urn:microsoft.com/office/officeart/2005/8/layout/chevron2"/>
    <dgm:cxn modelId="{995053BD-16EA-40A9-AD60-CC9696DA1CC3}" type="presParOf" srcId="{2A0A5A85-468C-4A58-ADFA-4E8B92281FB0}" destId="{1E3C407C-6C59-4409-A7E1-F8CA15BD1120}" srcOrd="9" destOrd="0" presId="urn:microsoft.com/office/officeart/2005/8/layout/chevron2"/>
    <dgm:cxn modelId="{1B582680-2854-4752-B3CB-7CFD4174F7A1}" type="presParOf" srcId="{2A0A5A85-468C-4A58-ADFA-4E8B92281FB0}" destId="{E384FF4D-65AF-4CC8-B570-DCDEB601484B}" srcOrd="10" destOrd="0" presId="urn:microsoft.com/office/officeart/2005/8/layout/chevron2"/>
    <dgm:cxn modelId="{A006DEBD-11D2-45E5-99EB-D5118C2C4A60}" type="presParOf" srcId="{E384FF4D-65AF-4CC8-B570-DCDEB601484B}" destId="{9A280ADD-79FD-4E8B-9F10-B29327CF800E}" srcOrd="0" destOrd="0" presId="urn:microsoft.com/office/officeart/2005/8/layout/chevron2"/>
    <dgm:cxn modelId="{CA3EB6C6-3A81-4AFA-A918-D46F8D586563}" type="presParOf" srcId="{E384FF4D-65AF-4CC8-B570-DCDEB601484B}" destId="{ADA36542-FEE9-42AF-989E-1BDB103913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74B0B-0CE6-4A2B-B7F8-A9D74EA92605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295F93-B1A8-43EE-99C9-30B800AFE1D7}">
      <dgm:prSet phldrT="[Текст]" custT="1"/>
      <dgm:spPr>
        <a:xfrm rot="5400000">
          <a:off x="-128930" y="132509"/>
          <a:ext cx="859534" cy="601673"/>
        </a:xfrm>
        <a:solidFill>
          <a:schemeClr val="accent5"/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1</a:t>
          </a:r>
        </a:p>
      </dgm:t>
    </dgm:pt>
    <dgm:pt modelId="{B9A89B64-20DA-45E8-A5E7-6257A72FF974}" type="parTrans" cxnId="{31EFCA1F-46EA-4E34-AF08-D5D5D617C86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5D6BE89-A78A-4801-BF0B-DC03F9CC8E72}" type="sibTrans" cxnId="{31EFCA1F-46EA-4E34-AF08-D5D5D617C86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6A0B04EE-CC85-477A-97BF-1FE6C2D8BB51}">
      <dgm:prSet phldrT="[Текст]" custT="1"/>
      <dgm:spPr>
        <a:xfrm rot="5400000">
          <a:off x="4427385" y="-3822131"/>
          <a:ext cx="558990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endParaRPr lang="ru-RU" sz="1400" b="1" u="none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C33B9255-19BC-4C37-A884-7EA6547322EA}" type="parTrans" cxnId="{7C871259-EEDF-4B80-94D2-ECE3A907A8A9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16B7259-6A57-4A25-B10A-0EB633A65A3E}" type="sibTrans" cxnId="{7C871259-EEDF-4B80-94D2-ECE3A907A8A9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E81ACE72-D112-4C88-B696-41FC750D028D}">
      <dgm:prSet phldrT="[Текст]" custT="1"/>
      <dgm:spPr>
        <a:xfrm rot="5400000">
          <a:off x="-118202" y="853918"/>
          <a:ext cx="859534" cy="601673"/>
        </a:xfr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2</a:t>
          </a:r>
        </a:p>
      </dgm:t>
    </dgm:pt>
    <dgm:pt modelId="{0D429F23-AD24-4D22-8D3C-E8B1783A35FE}" type="parTrans" cxnId="{A6B8BDDB-46CF-48E1-B607-2AA57E3ECF57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EEAABC6-2FE2-4B6E-8B6F-734D0357331B}" type="sibTrans" cxnId="{A6B8BDDB-46CF-48E1-B607-2AA57E3ECF57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6D5B3D5C-7285-4501-A4BF-80E957F41991}">
      <dgm:prSet phldrT="[Текст]" custT="1"/>
      <dgm:spPr>
        <a:xfrm rot="5400000">
          <a:off x="4427532" y="-3100876"/>
          <a:ext cx="558697" cy="8210414"/>
        </a:xfr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endParaRPr lang="ru-RU" sz="14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83820B23-D1E0-4285-A6BE-F28A46939177}" type="sibTrans" cxnId="{0A1BD066-70E8-48E6-AC32-AED0706EF62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5EAD82C-D1BE-4B30-B82E-2403C0B724A3}" type="parTrans" cxnId="{0A1BD066-70E8-48E6-AC32-AED0706EF62F}">
      <dgm:prSet/>
      <dgm:spPr/>
      <dgm:t>
        <a:bodyPr/>
        <a:lstStyle/>
        <a:p>
          <a:endParaRPr lang="ru-RU" sz="12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E44F1769-3EFA-4B46-8355-40B8306B598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 течение 3-х рабочих дней с даты прибытия необходимо обратиться в  Управление по вопросам миграции </a:t>
          </a:r>
          <a:r>
            <a:rPr lang="ru-RU" sz="1400" b="1" u="none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УМВД </a:t>
          </a:r>
          <a:r>
            <a:rPr lang="ru-RU" sz="1400" b="1" u="none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России  по Ульяновской области, для постановки на учёт как прибывшего участника Государственной программы </a:t>
          </a:r>
          <a:endParaRPr lang="ru-RU" sz="1400" b="1" u="none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F344BB30-8922-4629-B189-F3662A416073}" type="parTrans" cxnId="{33B175FA-BCD4-436A-91B8-480CA3648B64}">
      <dgm:prSet/>
      <dgm:spPr/>
      <dgm:t>
        <a:bodyPr/>
        <a:lstStyle/>
        <a:p>
          <a:endParaRPr lang="ru-RU"/>
        </a:p>
      </dgm:t>
    </dgm:pt>
    <dgm:pt modelId="{48EA18CB-B030-4740-8B25-F2538F2E94EB}" type="sibTrans" cxnId="{33B175FA-BCD4-436A-91B8-480CA3648B64}">
      <dgm:prSet/>
      <dgm:spPr/>
      <dgm:t>
        <a:bodyPr/>
        <a:lstStyle/>
        <a:p>
          <a:endParaRPr lang="ru-RU"/>
        </a:p>
      </dgm:t>
    </dgm:pt>
    <dgm:pt modelId="{98688D8D-6722-4A96-8853-5261DA4F0737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Обратиться в органы службы занятости населения по месту регистрации для получения услуг по содействию в трудоустройстве, получению мер социальной поддержки, предусмотренных региональной программой переселения  </a:t>
          </a:r>
          <a:endParaRPr lang="ru-RU" sz="1400" b="1" u="none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3E0A3BE4-8B76-43BE-8B03-DCD821A4BE6E}" type="parTrans" cxnId="{A217F118-BFA2-48D4-B051-380D429DE36D}">
      <dgm:prSet/>
      <dgm:spPr/>
      <dgm:t>
        <a:bodyPr/>
        <a:lstStyle/>
        <a:p>
          <a:endParaRPr lang="ru-RU"/>
        </a:p>
      </dgm:t>
    </dgm:pt>
    <dgm:pt modelId="{CD1D1D7D-5900-41AB-8E2B-FB2AAA308C5D}" type="sibTrans" cxnId="{A217F118-BFA2-48D4-B051-380D429DE36D}">
      <dgm:prSet/>
      <dgm:spPr/>
      <dgm:t>
        <a:bodyPr/>
        <a:lstStyle/>
        <a:p>
          <a:endParaRPr lang="ru-RU"/>
        </a:p>
      </dgm:t>
    </dgm:pt>
    <dgm:pt modelId="{2A0A5A85-468C-4A58-ADFA-4E8B92281FB0}" type="pres">
      <dgm:prSet presAssocID="{18274B0B-0CE6-4A2B-B7F8-A9D74EA926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0F082-E7B1-4F6C-9DA4-08D2B0BD37AF}" type="pres">
      <dgm:prSet presAssocID="{58295F93-B1A8-43EE-99C9-30B800AFE1D7}" presName="composite" presStyleCnt="0"/>
      <dgm:spPr/>
    </dgm:pt>
    <dgm:pt modelId="{01957D18-B14A-48E3-B7FB-920CA833DD2E}" type="pres">
      <dgm:prSet presAssocID="{58295F93-B1A8-43EE-99C9-30B800AFE1D7}" presName="parentText" presStyleLbl="alignNode1" presStyleIdx="0" presStyleCnt="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3C0E6E-2FF8-4F01-97C6-999BD7C3E9D5}" type="pres">
      <dgm:prSet presAssocID="{58295F93-B1A8-43EE-99C9-30B800AFE1D7}" presName="descendantText" presStyleLbl="alignAcc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B7B69E7-6508-4A09-850A-21502FE0DB02}" type="pres">
      <dgm:prSet presAssocID="{55D6BE89-A78A-4801-BF0B-DC03F9CC8E72}" presName="sp" presStyleCnt="0"/>
      <dgm:spPr/>
    </dgm:pt>
    <dgm:pt modelId="{182CF42B-3A8F-432B-9678-BB1EABCC2669}" type="pres">
      <dgm:prSet presAssocID="{E81ACE72-D112-4C88-B696-41FC750D028D}" presName="composite" presStyleCnt="0"/>
      <dgm:spPr/>
    </dgm:pt>
    <dgm:pt modelId="{630092AC-6A53-4D23-985B-EC6CF83A13B7}" type="pres">
      <dgm:prSet presAssocID="{E81ACE72-D112-4C88-B696-41FC750D028D}" presName="parentText" presStyleLbl="alignNode1" presStyleIdx="1" presStyleCnt="2" custLinFactNeighborX="1783" custLinFactNeighborY="-47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9A7FE7A-6795-4E95-9BCF-F3062091D71C}" type="pres">
      <dgm:prSet presAssocID="{E81ACE72-D112-4C88-B696-41FC750D028D}" presName="descendantText" presStyleLbl="alignAcc1" presStyleIdx="1" presStyleCnt="2" custLinFactNeighborX="107" custLinFactNeighborY="-737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A57AF5F7-D322-40EA-977E-46A1D90A78BB}" type="presOf" srcId="{6A0B04EE-CC85-477A-97BF-1FE6C2D8BB51}" destId="{3F3C0E6E-2FF8-4F01-97C6-999BD7C3E9D5}" srcOrd="0" destOrd="0" presId="urn:microsoft.com/office/officeart/2005/8/layout/chevron2"/>
    <dgm:cxn modelId="{FD9B1FDD-FD23-48A7-9187-C0139B260637}" type="presOf" srcId="{6D5B3D5C-7285-4501-A4BF-80E957F41991}" destId="{19A7FE7A-6795-4E95-9BCF-F3062091D71C}" srcOrd="0" destOrd="0" presId="urn:microsoft.com/office/officeart/2005/8/layout/chevron2"/>
    <dgm:cxn modelId="{B4A1529B-2966-4302-A83A-17E74DA95978}" type="presOf" srcId="{E81ACE72-D112-4C88-B696-41FC750D028D}" destId="{630092AC-6A53-4D23-985B-EC6CF83A13B7}" srcOrd="0" destOrd="0" presId="urn:microsoft.com/office/officeart/2005/8/layout/chevron2"/>
    <dgm:cxn modelId="{33B175FA-BCD4-436A-91B8-480CA3648B64}" srcId="{58295F93-B1A8-43EE-99C9-30B800AFE1D7}" destId="{E44F1769-3EFA-4B46-8355-40B8306B598E}" srcOrd="1" destOrd="0" parTransId="{F344BB30-8922-4629-B189-F3662A416073}" sibTransId="{48EA18CB-B030-4740-8B25-F2538F2E94EB}"/>
    <dgm:cxn modelId="{A217F118-BFA2-48D4-B051-380D429DE36D}" srcId="{E81ACE72-D112-4C88-B696-41FC750D028D}" destId="{98688D8D-6722-4A96-8853-5261DA4F0737}" srcOrd="1" destOrd="0" parTransId="{3E0A3BE4-8B76-43BE-8B03-DCD821A4BE6E}" sibTransId="{CD1D1D7D-5900-41AB-8E2B-FB2AAA308C5D}"/>
    <dgm:cxn modelId="{0A1BD066-70E8-48E6-AC32-AED0706EF62F}" srcId="{E81ACE72-D112-4C88-B696-41FC750D028D}" destId="{6D5B3D5C-7285-4501-A4BF-80E957F41991}" srcOrd="0" destOrd="0" parTransId="{35EAD82C-D1BE-4B30-B82E-2403C0B724A3}" sibTransId="{83820B23-D1E0-4285-A6BE-F28A46939177}"/>
    <dgm:cxn modelId="{31EFCA1F-46EA-4E34-AF08-D5D5D617C86F}" srcId="{18274B0B-0CE6-4A2B-B7F8-A9D74EA92605}" destId="{58295F93-B1A8-43EE-99C9-30B800AFE1D7}" srcOrd="0" destOrd="0" parTransId="{B9A89B64-20DA-45E8-A5E7-6257A72FF974}" sibTransId="{55D6BE89-A78A-4801-BF0B-DC03F9CC8E72}"/>
    <dgm:cxn modelId="{A6B8BDDB-46CF-48E1-B607-2AA57E3ECF57}" srcId="{18274B0B-0CE6-4A2B-B7F8-A9D74EA92605}" destId="{E81ACE72-D112-4C88-B696-41FC750D028D}" srcOrd="1" destOrd="0" parTransId="{0D429F23-AD24-4D22-8D3C-E8B1783A35FE}" sibTransId="{2EEAABC6-2FE2-4B6E-8B6F-734D0357331B}"/>
    <dgm:cxn modelId="{144BD0AB-A3C6-4C7E-B403-B59722B27510}" type="presOf" srcId="{98688D8D-6722-4A96-8853-5261DA4F0737}" destId="{19A7FE7A-6795-4E95-9BCF-F3062091D71C}" srcOrd="0" destOrd="1" presId="urn:microsoft.com/office/officeart/2005/8/layout/chevron2"/>
    <dgm:cxn modelId="{7457CE73-1379-48F6-8B16-89AA18254F02}" type="presOf" srcId="{18274B0B-0CE6-4A2B-B7F8-A9D74EA92605}" destId="{2A0A5A85-468C-4A58-ADFA-4E8B92281FB0}" srcOrd="0" destOrd="0" presId="urn:microsoft.com/office/officeart/2005/8/layout/chevron2"/>
    <dgm:cxn modelId="{C0077256-0E0D-4A51-9D92-137168180162}" type="presOf" srcId="{58295F93-B1A8-43EE-99C9-30B800AFE1D7}" destId="{01957D18-B14A-48E3-B7FB-920CA833DD2E}" srcOrd="0" destOrd="0" presId="urn:microsoft.com/office/officeart/2005/8/layout/chevron2"/>
    <dgm:cxn modelId="{7C871259-EEDF-4B80-94D2-ECE3A907A8A9}" srcId="{58295F93-B1A8-43EE-99C9-30B800AFE1D7}" destId="{6A0B04EE-CC85-477A-97BF-1FE6C2D8BB51}" srcOrd="0" destOrd="0" parTransId="{C33B9255-19BC-4C37-A884-7EA6547322EA}" sibTransId="{A16B7259-6A57-4A25-B10A-0EB633A65A3E}"/>
    <dgm:cxn modelId="{2C3E8D20-22AE-4921-B6CF-AD158B91FB9E}" type="presOf" srcId="{E44F1769-3EFA-4B46-8355-40B8306B598E}" destId="{3F3C0E6E-2FF8-4F01-97C6-999BD7C3E9D5}" srcOrd="0" destOrd="1" presId="urn:microsoft.com/office/officeart/2005/8/layout/chevron2"/>
    <dgm:cxn modelId="{0596D332-6346-41E0-B3BB-9A7834BC6DE9}" type="presParOf" srcId="{2A0A5A85-468C-4A58-ADFA-4E8B92281FB0}" destId="{1650F082-E7B1-4F6C-9DA4-08D2B0BD37AF}" srcOrd="0" destOrd="0" presId="urn:microsoft.com/office/officeart/2005/8/layout/chevron2"/>
    <dgm:cxn modelId="{C9FCCEAC-DB44-475C-92BD-BCF87FDC1941}" type="presParOf" srcId="{1650F082-E7B1-4F6C-9DA4-08D2B0BD37AF}" destId="{01957D18-B14A-48E3-B7FB-920CA833DD2E}" srcOrd="0" destOrd="0" presId="urn:microsoft.com/office/officeart/2005/8/layout/chevron2"/>
    <dgm:cxn modelId="{C3A8E518-F725-4E30-95C5-27D6F34BA8A9}" type="presParOf" srcId="{1650F082-E7B1-4F6C-9DA4-08D2B0BD37AF}" destId="{3F3C0E6E-2FF8-4F01-97C6-999BD7C3E9D5}" srcOrd="1" destOrd="0" presId="urn:microsoft.com/office/officeart/2005/8/layout/chevron2"/>
    <dgm:cxn modelId="{E821483A-D9DD-4FF2-9285-3E72648966AE}" type="presParOf" srcId="{2A0A5A85-468C-4A58-ADFA-4E8B92281FB0}" destId="{CB7B69E7-6508-4A09-850A-21502FE0DB02}" srcOrd="1" destOrd="0" presId="urn:microsoft.com/office/officeart/2005/8/layout/chevron2"/>
    <dgm:cxn modelId="{5C7347B7-3016-414F-8474-0D4F3A1BD528}" type="presParOf" srcId="{2A0A5A85-468C-4A58-ADFA-4E8B92281FB0}" destId="{182CF42B-3A8F-432B-9678-BB1EABCC2669}" srcOrd="2" destOrd="0" presId="urn:microsoft.com/office/officeart/2005/8/layout/chevron2"/>
    <dgm:cxn modelId="{EAE2A055-FA5C-45ED-9BDC-D77DFBCB610F}" type="presParOf" srcId="{182CF42B-3A8F-432B-9678-BB1EABCC2669}" destId="{630092AC-6A53-4D23-985B-EC6CF83A13B7}" srcOrd="0" destOrd="0" presId="urn:microsoft.com/office/officeart/2005/8/layout/chevron2"/>
    <dgm:cxn modelId="{D1FC27B1-6058-4ABB-BB2E-C7447513A246}" type="presParOf" srcId="{182CF42B-3A8F-432B-9678-BB1EABCC2669}" destId="{19A7FE7A-6795-4E95-9BCF-F3062091D7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57D18-B14A-48E3-B7FB-920CA833DD2E}">
      <dsp:nvSpPr>
        <dsp:cNvPr id="0" name=""/>
        <dsp:cNvSpPr/>
      </dsp:nvSpPr>
      <dsp:spPr>
        <a:xfrm rot="5400000">
          <a:off x="-150091" y="156527"/>
          <a:ext cx="1000609" cy="700426"/>
        </a:xfrm>
        <a:prstGeom prst="chevron">
          <a:avLst/>
        </a:prstGeom>
        <a:solidFill>
          <a:srgbClr val="FF0000"/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1</a:t>
          </a:r>
        </a:p>
      </dsp:txBody>
      <dsp:txXfrm rot="-5400000">
        <a:off x="1" y="356648"/>
        <a:ext cx="700426" cy="300183"/>
      </dsp:txXfrm>
    </dsp:sp>
    <dsp:sp modelId="{3F3C0E6E-2FF8-4F01-97C6-999BD7C3E9D5}">
      <dsp:nvSpPr>
        <dsp:cNvPr id="0" name=""/>
        <dsp:cNvSpPr/>
      </dsp:nvSpPr>
      <dsp:spPr>
        <a:xfrm rot="5400000">
          <a:off x="4579267" y="-3872404"/>
          <a:ext cx="650396" cy="840807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u="none" kern="1200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Ознакомиться с Государственной программой, региональной программой переселения (условия участия, права и обязанности участника)</a:t>
          </a:r>
          <a:endParaRPr lang="ru-RU" sz="1400" b="1" u="none" kern="1200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sp:txBody>
      <dsp:txXfrm rot="-5400000">
        <a:off x="700427" y="38186"/>
        <a:ext cx="8376327" cy="586896"/>
      </dsp:txXfrm>
    </dsp:sp>
    <dsp:sp modelId="{630092AC-6A53-4D23-985B-EC6CF83A13B7}">
      <dsp:nvSpPr>
        <dsp:cNvPr id="0" name=""/>
        <dsp:cNvSpPr/>
      </dsp:nvSpPr>
      <dsp:spPr>
        <a:xfrm rot="5400000">
          <a:off x="-137602" y="1013297"/>
          <a:ext cx="1000609" cy="700426"/>
        </a:xfrm>
        <a:prstGeom prst="chevron">
          <a:avLst/>
        </a:prstGeom>
        <a:solidFill>
          <a:srgbClr val="FFFF00"/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2</a:t>
          </a:r>
        </a:p>
      </dsp:txBody>
      <dsp:txXfrm rot="-5400000">
        <a:off x="12490" y="1213418"/>
        <a:ext cx="700426" cy="300183"/>
      </dsp:txXfrm>
    </dsp:sp>
    <dsp:sp modelId="{19A7FE7A-6795-4E95-9BCF-F3062091D71C}">
      <dsp:nvSpPr>
        <dsp:cNvPr id="0" name=""/>
        <dsp:cNvSpPr/>
      </dsp:nvSpPr>
      <dsp:spPr>
        <a:xfrm rot="5400000">
          <a:off x="4579267" y="-3015642"/>
          <a:ext cx="650396" cy="840807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Выбрать территорию вселения (субъект РФ)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</a:t>
          </a:r>
          <a:endParaRPr lang="ru-RU" sz="14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 rot="-5400000">
        <a:off x="700427" y="894948"/>
        <a:ext cx="8376327" cy="586896"/>
      </dsp:txXfrm>
    </dsp:sp>
    <dsp:sp modelId="{A791C6D4-798C-4CF9-8EED-147B4EFD8248}">
      <dsp:nvSpPr>
        <dsp:cNvPr id="0" name=""/>
        <dsp:cNvSpPr/>
      </dsp:nvSpPr>
      <dsp:spPr>
        <a:xfrm rot="5400000">
          <a:off x="-150091" y="1896252"/>
          <a:ext cx="1000609" cy="700426"/>
        </a:xfrm>
        <a:prstGeom prst="chevron">
          <a:avLst/>
        </a:prstGeom>
        <a:solidFill>
          <a:srgbClr val="2B166E">
            <a:lumMod val="40000"/>
            <a:lumOff val="60000"/>
          </a:srgb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3</a:t>
          </a:r>
        </a:p>
      </dsp:txBody>
      <dsp:txXfrm rot="-5400000">
        <a:off x="1" y="2096373"/>
        <a:ext cx="700426" cy="300183"/>
      </dsp:txXfrm>
    </dsp:sp>
    <dsp:sp modelId="{8188B5E7-6CD6-405B-9089-723B1EA0543D}">
      <dsp:nvSpPr>
        <dsp:cNvPr id="0" name=""/>
        <dsp:cNvSpPr/>
      </dsp:nvSpPr>
      <dsp:spPr>
        <a:xfrm rot="5400000">
          <a:off x="4529651" y="-2052440"/>
          <a:ext cx="750973" cy="8337870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Записаться на тестирование для признания владения русским языком в представительство МВД России, посольство/консульство РФ в стране проживания (кроме граждан Казахстана, Белоруссии, Молдовы, Украины и репатриантов) в формате видеоконференцсвязи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6203" y="1777667"/>
        <a:ext cx="8301211" cy="677655"/>
      </dsp:txXfrm>
    </dsp:sp>
    <dsp:sp modelId="{51DC3CB3-50DD-4305-93B9-8B1411CDC7B7}">
      <dsp:nvSpPr>
        <dsp:cNvPr id="0" name=""/>
        <dsp:cNvSpPr/>
      </dsp:nvSpPr>
      <dsp:spPr>
        <a:xfrm rot="5400000">
          <a:off x="-137840" y="2829138"/>
          <a:ext cx="1000609" cy="700426"/>
        </a:xfrm>
        <a:prstGeom prst="chevron">
          <a:avLst/>
        </a:prstGeom>
        <a:solidFill>
          <a:srgbClr val="48BDEC">
            <a:lumMod val="40000"/>
            <a:lumOff val="60000"/>
          </a:srgbClr>
        </a:solidFill>
        <a:ln w="9525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4</a:t>
          </a:r>
          <a:endParaRPr lang="ru-RU" sz="16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 rot="-5400000">
        <a:off x="12252" y="3029259"/>
        <a:ext cx="700426" cy="300183"/>
      </dsp:txXfrm>
    </dsp:sp>
    <dsp:sp modelId="{626C3F7A-3E67-4711-BB68-2E24956AA8F1}">
      <dsp:nvSpPr>
        <dsp:cNvPr id="0" name=""/>
        <dsp:cNvSpPr/>
      </dsp:nvSpPr>
      <dsp:spPr>
        <a:xfrm rot="5400000">
          <a:off x="4579267" y="-1199797"/>
          <a:ext cx="650396" cy="840807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48BDEC">
              <a:lumMod val="40000"/>
              <a:lumOff val="6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u="none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u="none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Подать заявление в представительство МВД России, посольство / консульство РФ в стране проживания (при личном обращении, с приложением требуемых документов)</a:t>
          </a:r>
          <a:endParaRPr lang="ru-RU" sz="1400" b="0" u="none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u="none" kern="1200" dirty="0" smtClean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700427" y="2710793"/>
        <a:ext cx="8376327" cy="586896"/>
      </dsp:txXfrm>
    </dsp:sp>
    <dsp:sp modelId="{E33233DC-D814-4034-A2C0-F35C5952CF00}">
      <dsp:nvSpPr>
        <dsp:cNvPr id="0" name=""/>
        <dsp:cNvSpPr/>
      </dsp:nvSpPr>
      <dsp:spPr>
        <a:xfrm rot="5400000">
          <a:off x="-150091" y="3723793"/>
          <a:ext cx="1000609" cy="700426"/>
        </a:xfrm>
        <a:prstGeom prst="chevron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5</a:t>
          </a:r>
          <a:endParaRPr lang="ru-RU" sz="16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 rot="-5400000">
        <a:off x="1" y="3923914"/>
        <a:ext cx="700426" cy="300183"/>
      </dsp:txXfrm>
    </dsp:sp>
    <dsp:sp modelId="{195A8FC1-22AF-459D-8A1B-4C7F0605C7A5}">
      <dsp:nvSpPr>
        <dsp:cNvPr id="0" name=""/>
        <dsp:cNvSpPr/>
      </dsp:nvSpPr>
      <dsp:spPr>
        <a:xfrm rot="5400000">
          <a:off x="4577345" y="-304059"/>
          <a:ext cx="654239" cy="840807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Получить уведомление о принятом решении</a:t>
          </a:r>
          <a:r>
            <a:rPr lang="ru-RU" sz="1200" b="1" kern="1200" dirty="0" smtClean="0">
              <a:solidFill>
                <a:srgbClr val="2B166E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</a:t>
          </a:r>
          <a:r>
            <a:rPr lang="ru-RU" sz="1200" kern="1200" dirty="0" smtClean="0">
              <a:solidFill>
                <a:srgbClr val="2B166E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</a:t>
          </a:r>
          <a:r>
            <a:rPr lang="ru-RU" sz="1200" kern="1200" dirty="0" smtClean="0">
              <a:solidFill>
                <a:srgbClr val="DA1F28"/>
              </a:solidFill>
              <a:effectLst/>
              <a:latin typeface="Arial Black" panose="020B0A04020102020204" pitchFamily="34" charset="0"/>
              <a:ea typeface="+mn-ea"/>
              <a:cs typeface="Arial"/>
            </a:rPr>
            <a:t>                     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Black" panose="020B0A04020102020204" pitchFamily="34" charset="0"/>
            <a:ea typeface="+mn-ea"/>
            <a:cs typeface="Arial"/>
          </a:endParaRPr>
        </a:p>
      </dsp:txBody>
      <dsp:txXfrm rot="-5400000">
        <a:off x="700427" y="3604796"/>
        <a:ext cx="8376140" cy="590365"/>
      </dsp:txXfrm>
    </dsp:sp>
    <dsp:sp modelId="{9A280ADD-79FD-4E8B-9F10-B29327CF800E}">
      <dsp:nvSpPr>
        <dsp:cNvPr id="0" name=""/>
        <dsp:cNvSpPr/>
      </dsp:nvSpPr>
      <dsp:spPr>
        <a:xfrm rot="5400000">
          <a:off x="-150091" y="4656670"/>
          <a:ext cx="1000609" cy="700426"/>
        </a:xfrm>
        <a:prstGeom prst="chevron">
          <a:avLst/>
        </a:prstGeom>
        <a:solidFill>
          <a:srgbClr val="00B050"/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6</a:t>
          </a:r>
          <a:endParaRPr lang="ru-RU" sz="16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 rot="-5400000">
        <a:off x="1" y="4856791"/>
        <a:ext cx="700426" cy="300183"/>
      </dsp:txXfrm>
    </dsp:sp>
    <dsp:sp modelId="{ADA36542-FEE9-42AF-989E-1BDB1039138E}">
      <dsp:nvSpPr>
        <dsp:cNvPr id="0" name=""/>
        <dsp:cNvSpPr/>
      </dsp:nvSpPr>
      <dsp:spPr>
        <a:xfrm rot="5400000">
          <a:off x="4576660" y="627738"/>
          <a:ext cx="650396" cy="840807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Получить свидетельство участника Государственной программы – </a:t>
          </a:r>
          <a:r>
            <a:rPr lang="ru-RU" sz="1400" b="1" i="1" kern="1200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лично, </a:t>
          </a:r>
          <a:r>
            <a:rPr lang="ru-RU" sz="1400" b="1" i="0" kern="1200" dirty="0" smtClean="0">
              <a:solidFill>
                <a:srgbClr val="2B166E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 органе подачи заявления</a:t>
          </a:r>
          <a:endParaRPr lang="ru-RU" sz="1400" i="0" kern="1200" dirty="0">
            <a:solidFill>
              <a:srgbClr val="2B166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697820" y="4538328"/>
        <a:ext cx="8376327" cy="586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57D18-B14A-48E3-B7FB-920CA833DD2E}">
      <dsp:nvSpPr>
        <dsp:cNvPr id="0" name=""/>
        <dsp:cNvSpPr/>
      </dsp:nvSpPr>
      <dsp:spPr>
        <a:xfrm rot="5400000">
          <a:off x="-396550" y="400714"/>
          <a:ext cx="2643667" cy="1850566"/>
        </a:xfrm>
        <a:prstGeom prst="chevron">
          <a:avLst/>
        </a:prstGeom>
        <a:solidFill>
          <a:schemeClr val="accent5"/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1</a:t>
          </a:r>
        </a:p>
      </dsp:txBody>
      <dsp:txXfrm rot="-5400000">
        <a:off x="1" y="929446"/>
        <a:ext cx="1850566" cy="793101"/>
      </dsp:txXfrm>
    </dsp:sp>
    <dsp:sp modelId="{3F3C0E6E-2FF8-4F01-97C6-999BD7C3E9D5}">
      <dsp:nvSpPr>
        <dsp:cNvPr id="0" name=""/>
        <dsp:cNvSpPr/>
      </dsp:nvSpPr>
      <dsp:spPr>
        <a:xfrm rot="5400000">
          <a:off x="4472135" y="-2617404"/>
          <a:ext cx="1718383" cy="696152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u="none" kern="1200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u="none" kern="1200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В течение 3-х рабочих дней с даты прибытия необходимо обратиться в  Управление по вопросам миграции </a:t>
          </a:r>
          <a:r>
            <a:rPr lang="ru-RU" sz="1400" b="1" u="none" kern="1200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УМВД </a:t>
          </a:r>
          <a:r>
            <a:rPr lang="ru-RU" sz="1400" b="1" u="none" kern="1200" dirty="0" smtClean="0">
              <a:solidFill>
                <a:srgbClr val="2B166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России  по Ульяновской области, для постановки на учёт как прибывшего участника Государственной программы </a:t>
          </a:r>
          <a:endParaRPr lang="ru-RU" sz="1400" b="1" u="none" kern="1200" dirty="0">
            <a:solidFill>
              <a:srgbClr val="2B166E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sp:txBody>
      <dsp:txXfrm rot="-5400000">
        <a:off x="1850567" y="88049"/>
        <a:ext cx="6877636" cy="1550613"/>
      </dsp:txXfrm>
    </dsp:sp>
    <dsp:sp modelId="{630092AC-6A53-4D23-985B-EC6CF83A13B7}">
      <dsp:nvSpPr>
        <dsp:cNvPr id="0" name=""/>
        <dsp:cNvSpPr/>
      </dsp:nvSpPr>
      <dsp:spPr>
        <a:xfrm rot="5400000">
          <a:off x="-363554" y="2635236"/>
          <a:ext cx="2643667" cy="185056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2</a:t>
          </a:r>
        </a:p>
      </dsp:txBody>
      <dsp:txXfrm rot="-5400000">
        <a:off x="32997" y="3163968"/>
        <a:ext cx="1850566" cy="793101"/>
      </dsp:txXfrm>
    </dsp:sp>
    <dsp:sp modelId="{19A7FE7A-6795-4E95-9BCF-F3062091D71C}">
      <dsp:nvSpPr>
        <dsp:cNvPr id="0" name=""/>
        <dsp:cNvSpPr/>
      </dsp:nvSpPr>
      <dsp:spPr>
        <a:xfrm rot="5400000">
          <a:off x="4472135" y="-382903"/>
          <a:ext cx="1718383" cy="696152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Обратиться в органы службы занятости населения по месту регистрации для получения услуг по содействию в трудоустройстве, получению мер социальной поддержки, предусмотренных региональной программой переселения  </a:t>
          </a:r>
          <a:endParaRPr lang="ru-RU" sz="1400" b="1" u="none" kern="1200" dirty="0">
            <a:solidFill>
              <a:srgbClr val="00206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 rot="-5400000">
        <a:off x="1850567" y="2322550"/>
        <a:ext cx="6877636" cy="155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4DF09-84B4-415E-BEC1-E9D58DB8D79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98CEF-BD32-4EDE-8822-48DF11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9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0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21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70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26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79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41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93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54" algn="l" defTabSz="913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5601ac59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5601ac590_0_3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98CEF-BD32-4EDE-8822-48DF11FEE6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0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5601ac59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5601ac590_0_3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e2cbd1db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e2cbd1db1_0_24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98CEF-BD32-4EDE-8822-48DF11FEE60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98CEF-BD32-4EDE-8822-48DF11FEE60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98CEF-BD32-4EDE-8822-48DF11FEE60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1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1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3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9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1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6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60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3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4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1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9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9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5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9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0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3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2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9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0" indent="0">
              <a:buNone/>
              <a:defRPr sz="2800"/>
            </a:lvl2pPr>
            <a:lvl3pPr marL="913121" indent="0">
              <a:buNone/>
              <a:defRPr sz="2400"/>
            </a:lvl3pPr>
            <a:lvl4pPr marL="1369670" indent="0">
              <a:buNone/>
              <a:defRPr sz="2000"/>
            </a:lvl4pPr>
            <a:lvl5pPr marL="1826226" indent="0">
              <a:buNone/>
              <a:defRPr sz="2000"/>
            </a:lvl5pPr>
            <a:lvl6pPr marL="2282779" indent="0">
              <a:buNone/>
              <a:defRPr sz="2000"/>
            </a:lvl6pPr>
            <a:lvl7pPr marL="2739341" indent="0">
              <a:buNone/>
              <a:defRPr sz="2000"/>
            </a:lvl7pPr>
            <a:lvl8pPr marL="3195893" indent="0">
              <a:buNone/>
              <a:defRPr sz="2000"/>
            </a:lvl8pPr>
            <a:lvl9pPr marL="36524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86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88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1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6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93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3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4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1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9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9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69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74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2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9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9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0" indent="0">
              <a:buNone/>
              <a:defRPr sz="2800"/>
            </a:lvl2pPr>
            <a:lvl3pPr marL="913121" indent="0">
              <a:buNone/>
              <a:defRPr sz="2400"/>
            </a:lvl3pPr>
            <a:lvl4pPr marL="1369670" indent="0">
              <a:buNone/>
              <a:defRPr sz="2000"/>
            </a:lvl4pPr>
            <a:lvl5pPr marL="1826226" indent="0">
              <a:buNone/>
              <a:defRPr sz="2000"/>
            </a:lvl5pPr>
            <a:lvl6pPr marL="2282779" indent="0">
              <a:buNone/>
              <a:defRPr sz="2000"/>
            </a:lvl6pPr>
            <a:lvl7pPr marL="2739341" indent="0">
              <a:buNone/>
              <a:defRPr sz="2000"/>
            </a:lvl7pPr>
            <a:lvl8pPr marL="3195893" indent="0">
              <a:buNone/>
              <a:defRPr sz="2000"/>
            </a:lvl8pPr>
            <a:lvl9pPr marL="36524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48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85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9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21" indent="0">
              <a:buNone/>
              <a:defRPr sz="1800" b="1"/>
            </a:lvl3pPr>
            <a:lvl4pPr marL="1369670" indent="0">
              <a:buNone/>
              <a:defRPr sz="1600" b="1"/>
            </a:lvl4pPr>
            <a:lvl5pPr marL="1826226" indent="0">
              <a:buNone/>
              <a:defRPr sz="1600" b="1"/>
            </a:lvl5pPr>
            <a:lvl6pPr marL="2282779" indent="0">
              <a:buNone/>
              <a:defRPr sz="1600" b="1"/>
            </a:lvl6pPr>
            <a:lvl7pPr marL="2739341" indent="0">
              <a:buNone/>
              <a:defRPr sz="1600" b="1"/>
            </a:lvl7pPr>
            <a:lvl8pPr marL="3195893" indent="0">
              <a:buNone/>
              <a:defRPr sz="1600" b="1"/>
            </a:lvl8pPr>
            <a:lvl9pPr marL="365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9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2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9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0" indent="0">
              <a:buNone/>
              <a:defRPr sz="2800"/>
            </a:lvl2pPr>
            <a:lvl3pPr marL="913121" indent="0">
              <a:buNone/>
              <a:defRPr sz="2400"/>
            </a:lvl3pPr>
            <a:lvl4pPr marL="1369670" indent="0">
              <a:buNone/>
              <a:defRPr sz="2000"/>
            </a:lvl4pPr>
            <a:lvl5pPr marL="1826226" indent="0">
              <a:buNone/>
              <a:defRPr sz="2000"/>
            </a:lvl5pPr>
            <a:lvl6pPr marL="2282779" indent="0">
              <a:buNone/>
              <a:defRPr sz="2000"/>
            </a:lvl6pPr>
            <a:lvl7pPr marL="2739341" indent="0">
              <a:buNone/>
              <a:defRPr sz="2000"/>
            </a:lvl7pPr>
            <a:lvl8pPr marL="3195893" indent="0">
              <a:buNone/>
              <a:defRPr sz="2000"/>
            </a:lvl8pPr>
            <a:lvl9pPr marL="36524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21" indent="0">
              <a:buNone/>
              <a:defRPr sz="1000"/>
            </a:lvl3pPr>
            <a:lvl4pPr marL="1369670" indent="0">
              <a:buNone/>
              <a:defRPr sz="900"/>
            </a:lvl4pPr>
            <a:lvl5pPr marL="1826226" indent="0">
              <a:buNone/>
              <a:defRPr sz="900"/>
            </a:lvl5pPr>
            <a:lvl6pPr marL="2282779" indent="0">
              <a:buNone/>
              <a:defRPr sz="900"/>
            </a:lvl6pPr>
            <a:lvl7pPr marL="2739341" indent="0">
              <a:buNone/>
              <a:defRPr sz="900"/>
            </a:lvl7pPr>
            <a:lvl8pPr marL="3195893" indent="0">
              <a:buNone/>
              <a:defRPr sz="900"/>
            </a:lvl8pPr>
            <a:lvl9pPr marL="365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78" tIns="45537" rIns="91078" bIns="455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078" tIns="45537" rIns="91078" bIns="455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6" indent="-342416" algn="l" defTabSz="9131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12" indent="-285345" algn="l" defTabSz="9131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94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8" indent="-228274" algn="l" defTabSz="9131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11" indent="-228274" algn="l" defTabSz="9131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8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19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76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32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6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9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4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93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54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0396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78" tIns="45537" rIns="91078" bIns="455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078" tIns="45537" rIns="91078" bIns="455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31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6" indent="-342416" algn="l" defTabSz="9131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12" indent="-285345" algn="l" defTabSz="9131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94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8" indent="-228274" algn="l" defTabSz="9131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11" indent="-228274" algn="l" defTabSz="9131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8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19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76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32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6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9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4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93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54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78" tIns="45537" rIns="91078" bIns="455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078" tIns="45537" rIns="91078" bIns="455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078" tIns="45537" rIns="91078" bIns="4553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0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31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6" indent="-342416" algn="l" defTabSz="9131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12" indent="-285345" algn="l" defTabSz="9131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94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8" indent="-228274" algn="l" defTabSz="9131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11" indent="-228274" algn="l" defTabSz="9131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8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19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76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32" indent="-228274" algn="l" defTabSz="9131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0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6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9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41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93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54" algn="l" defTabSz="913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jp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седатель правительства РФ М. Мишустин 29 марта подписал  постановление № 497, вносящее значительные изменения в госпрограмму  переселения соотечественников.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>
            <a:fillRect/>
          </a:stretch>
        </p:blipFill>
        <p:spPr bwMode="auto">
          <a:xfrm>
            <a:off x="-10857" y="271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7" y="0"/>
            <a:ext cx="9144000" cy="980728"/>
          </a:xfrm>
          <a:prstGeom prst="rect">
            <a:avLst/>
          </a:prstGeom>
        </p:spPr>
        <p:txBody>
          <a:bodyPr vert="horz" lIns="91078" tIns="45537" rIns="91078" bIns="45537" rtlCol="0" anchor="b">
            <a:noAutofit/>
          </a:bodyPr>
          <a:lstStyle>
            <a:lvl1pPr algn="l" defTabSz="913121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Государственная программа по оказанию содействия добровольному переселению в Российскую Федерацию соотечественников, </a:t>
            </a:r>
            <a:endParaRPr lang="ru-RU" sz="1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проживающих  за рубежом</a:t>
            </a:r>
            <a:endParaRPr lang="ru-RU" sz="1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067944" y="3717032"/>
            <a:ext cx="4259319" cy="1440160"/>
          </a:xfrm>
          <a:prstGeom prst="rect">
            <a:avLst/>
          </a:prstGeom>
        </p:spPr>
        <p:txBody>
          <a:bodyPr vert="horz" lIns="91078" tIns="45537" rIns="91078" bIns="45537" rtlCol="0">
            <a:noAutofit/>
          </a:bodyPr>
          <a:lstStyle>
            <a:lvl1pPr marL="0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560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21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70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6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9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41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93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54" indent="0" algn="l" defTabSz="913121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Утверждена Указом Президента РФ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от 22.06.2006 №637  « О мерах по оказанию содействия   добровольному переселению       в Российскую Федерацию соотечественников, проживающих за рубежом»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120680" cy="88461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Порядок  предоставления   участникам подпрограммы мер социальной поддержки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;p15"/>
          <p:cNvPicPr preferRelativeResize="0"/>
          <p:nvPr/>
        </p:nvPicPr>
        <p:blipFill rotWithShape="1">
          <a:blip r:embed="rId5">
            <a:alphaModFix/>
          </a:blip>
          <a:srcRect l="24851"/>
          <a:stretch/>
        </p:blipFill>
        <p:spPr>
          <a:xfrm>
            <a:off x="0" y="1196752"/>
            <a:ext cx="1446069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55925" y="1384292"/>
            <a:ext cx="7679204" cy="2785743"/>
          </a:xfrm>
          <a:prstGeom prst="rect">
            <a:avLst/>
          </a:prstGeom>
          <a:noFill/>
        </p:spPr>
        <p:txBody>
          <a:bodyPr wrap="square" lIns="76562" tIns="38281" rIns="76562" bIns="38281" rtlCol="0">
            <a:spAutoFit/>
          </a:bodyPr>
          <a:lstStyle/>
          <a:p>
            <a:pPr defTabSz="947183"/>
            <a:r>
              <a:rPr lang="ru-RU" sz="1600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получение выплаты или пособия имеют граждане, прибывшие на территорию вселения Ульяновской области и имеющие свидетельство участника Государственной программы, а также члены их семей.</a:t>
            </a:r>
          </a:p>
          <a:p>
            <a:pPr defTabSz="947183"/>
            <a:endParaRPr lang="ru-RU" sz="16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183"/>
            <a:r>
              <a:rPr lang="ru-RU" sz="1600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вправе выбрать только </a:t>
            </a:r>
            <a:r>
              <a:rPr lang="ru-RU" sz="1600" b="1" i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одну </a:t>
            </a:r>
            <a:r>
              <a:rPr lang="ru-RU" sz="1600" b="1" i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1600" b="1" i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предоставляемых  выплат.</a:t>
            </a:r>
          </a:p>
          <a:p>
            <a:pPr defTabSz="947183"/>
            <a:r>
              <a:rPr lang="ru-RU" sz="1600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предоставляется </a:t>
            </a:r>
            <a:r>
              <a:rPr lang="ru-RU" sz="1600" b="1" i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однократно.</a:t>
            </a:r>
            <a:endParaRPr lang="ru-RU" sz="1600" b="1" i="1" dirty="0">
              <a:solidFill>
                <a:srgbClr val="B62D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183"/>
            <a:endParaRPr lang="ru-RU" sz="1600" b="1" i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183"/>
            <a:r>
              <a:rPr lang="ru-RU" sz="1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получением выплаты </a:t>
            </a:r>
            <a:r>
              <a:rPr lang="ru-RU" sz="1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Подпрограммы </a:t>
            </a:r>
            <a:r>
              <a:rPr lang="ru-RU" sz="1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обратиться в филиалы ОГКУ «Кадровый центр Ульяновской </a:t>
            </a:r>
            <a:r>
              <a:rPr lang="ru-RU" sz="1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1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месту регистрации.</a:t>
            </a:r>
            <a:endParaRPr lang="ru-RU" sz="14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54726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48672" cy="88461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Порядок  предоставления   участникам подпрограммы мер социальной поддержки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;p15"/>
          <p:cNvPicPr preferRelativeResize="0"/>
          <p:nvPr/>
        </p:nvPicPr>
        <p:blipFill rotWithShape="1">
          <a:blip r:embed="rId5">
            <a:alphaModFix/>
          </a:blip>
          <a:srcRect l="24851"/>
          <a:stretch/>
        </p:blipFill>
        <p:spPr>
          <a:xfrm>
            <a:off x="0" y="1196752"/>
            <a:ext cx="1446069" cy="56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glinka.admin-smolensk.ru/files/374/chvaroolb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9654"/>
            <a:ext cx="2016224" cy="116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64793" y="2348880"/>
            <a:ext cx="7427687" cy="692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76618" tIns="38309" rIns="76618" bIns="38309" rtlCol="0">
            <a:spAutoFit/>
          </a:bodyPr>
          <a:lstStyle/>
          <a:p>
            <a:pPr algn="ctr" defTabSz="947427"/>
            <a:r>
              <a:rPr lang="ru-RU" sz="20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20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подпрограммы </a:t>
            </a:r>
            <a:r>
              <a:rPr lang="ru-RU" sz="20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</a:t>
            </a:r>
            <a:r>
              <a:rPr lang="ru-RU" sz="20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</a:p>
          <a:p>
            <a:pPr algn="ctr" defTabSz="947427"/>
            <a:r>
              <a:rPr lang="ru-RU" sz="20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 </a:t>
            </a:r>
            <a:r>
              <a:rPr lang="ru-RU" sz="20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</a:t>
            </a:r>
            <a:r>
              <a:rPr lang="ru-RU" sz="2000" b="1" dirty="0" smtClean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2000" b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4794" y="3212976"/>
            <a:ext cx="7662433" cy="1800915"/>
          </a:xfrm>
          <a:prstGeom prst="rect">
            <a:avLst/>
          </a:prstGeom>
          <a:noFill/>
        </p:spPr>
        <p:txBody>
          <a:bodyPr wrap="square" lIns="76618" tIns="38309" rIns="76618" bIns="38309" rtlCol="0">
            <a:spAutoFit/>
          </a:bodyPr>
          <a:lstStyle/>
          <a:p>
            <a:pPr marL="285750" indent="-285750" defTabSz="947427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аннулирования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 участника Государственной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программы;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427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47427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добровольного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 от статуса участника Государственной программы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статуса члена семьи участника Государственной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программы;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47427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47427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 Государственной программы и (или) членов его семьи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место жительства  из Ульяновской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области, ранее чем через три года  со дня постановки на учёт в УВМ УМВД  России по Ульяновской области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Фото Рублевые деньги в черном кошельке на белом фон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3635896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192688" cy="884619"/>
          </a:xfrm>
        </p:spPr>
        <p:txBody>
          <a:bodyPr>
            <a:noAutofit/>
          </a:bodyPr>
          <a:lstStyle/>
          <a:p>
            <a:pPr lvl="0" defTabSz="947729">
              <a:spcBef>
                <a:spcPts val="0"/>
              </a:spcBef>
            </a:pPr>
            <a:r>
              <a:rPr lang="ru-RU" sz="2000" dirty="0" smtClean="0">
                <a:solidFill>
                  <a:srgbClr val="00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Координаторы  </a:t>
            </a:r>
            <a: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и исполнители Государственной программы </a:t>
            </a:r>
            <a:b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в Ульяновской области</a:t>
            </a:r>
            <a:b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/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;p15"/>
          <p:cNvPicPr preferRelativeResize="0"/>
          <p:nvPr/>
        </p:nvPicPr>
        <p:blipFill rotWithShape="1">
          <a:blip r:embed="rId5">
            <a:alphaModFix/>
          </a:blip>
          <a:srcRect l="24851"/>
          <a:stretch/>
        </p:blipFill>
        <p:spPr>
          <a:xfrm>
            <a:off x="0" y="1196752"/>
            <a:ext cx="1446069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46060" y="1494868"/>
            <a:ext cx="3269955" cy="647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69B3E7"/>
            </a:solidFill>
            <a:prstDash val="solid"/>
          </a:ln>
          <a:effectLst/>
        </p:spPr>
        <p:txBody>
          <a:bodyPr lIns="76688" tIns="38344" rIns="76688" bIns="38344" rtlCol="0" anchor="ctr"/>
          <a:lstStyle/>
          <a:p>
            <a:pPr marL="0" marR="0" lvl="0" indent="0" algn="ctr" defTabSz="947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2D1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Координаторы</a:t>
            </a:r>
          </a:p>
          <a:p>
            <a:pPr marL="0" marR="0" lvl="0" indent="0" algn="ctr" defTabSz="947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2D1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Государственной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5480" y="1485233"/>
            <a:ext cx="3412983" cy="647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69B3E7"/>
            </a:solidFill>
            <a:prstDash val="solid"/>
          </a:ln>
          <a:effectLst/>
        </p:spPr>
        <p:txBody>
          <a:bodyPr lIns="76688" tIns="38344" rIns="76688" bIns="38344" rtlCol="0" anchor="ctr"/>
          <a:lstStyle/>
          <a:p>
            <a:pPr marL="0" marR="0" lvl="0" indent="0" algn="ctr" defTabSz="947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2D1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Исполнители </a:t>
            </a:r>
          </a:p>
          <a:p>
            <a:pPr marL="0" marR="0" lvl="0" indent="0" algn="ctr" defTabSz="9477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2D1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Государственной программы</a:t>
            </a:r>
          </a:p>
        </p:txBody>
      </p:sp>
      <p:pic>
        <p:nvPicPr>
          <p:cNvPr id="11" name="Picture 2" descr="Большая эмблема УМВД по Ульяновской обла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36" y="2420888"/>
            <a:ext cx="181460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1897082" cy="1512168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6060" y="4293096"/>
            <a:ext cx="3501971" cy="1370098"/>
          </a:xfrm>
          <a:prstGeom prst="rect">
            <a:avLst/>
          </a:prstGeom>
          <a:noFill/>
        </p:spPr>
        <p:txBody>
          <a:bodyPr wrap="square" lIns="76688" tIns="38344" rIns="76688" bIns="38344" rtlCol="0">
            <a:spAutoFit/>
          </a:bodyPr>
          <a:lstStyle/>
          <a:p>
            <a:pPr algn="ctr" defTabSz="947729"/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вопросам миграции Управления Министерства внутренних дел России по Ульяновской области: </a:t>
            </a:r>
          </a:p>
          <a:p>
            <a:pPr algn="ctr" defTabSz="947729"/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УВМ УМВД </a:t>
            </a:r>
            <a:r>
              <a:rPr lang="ru-RU" sz="1400" b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</a:p>
          <a:p>
            <a:pPr algn="ctr" defTabSz="947729"/>
            <a:r>
              <a:rPr lang="ru-RU" sz="1400" b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03818" y="4293096"/>
            <a:ext cx="3510847" cy="939211"/>
          </a:xfrm>
          <a:prstGeom prst="rect">
            <a:avLst/>
          </a:prstGeom>
        </p:spPr>
        <p:txBody>
          <a:bodyPr wrap="square" lIns="76688" tIns="38344" rIns="76688" bIns="38344">
            <a:spAutoFit/>
          </a:bodyPr>
          <a:lstStyle/>
          <a:p>
            <a:pPr algn="ctr" defTabSz="947729">
              <a:defRPr/>
            </a:pPr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по развитию человеческого </a:t>
            </a:r>
            <a:r>
              <a:rPr lang="ru-RU" sz="1400" b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потенциала</a:t>
            </a:r>
          </a:p>
          <a:p>
            <a:pPr algn="ctr" defTabSz="947729">
              <a:defRPr/>
            </a:pPr>
            <a:r>
              <a:rPr lang="ru-RU" sz="1400" b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трудовых ресурсов </a:t>
            </a:r>
            <a:endParaRPr lang="ru-RU" sz="1400" b="1" dirty="0" smtClean="0">
              <a:solidFill>
                <a:srgbClr val="B62D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47729">
              <a:defRPr/>
            </a:pPr>
            <a:r>
              <a:rPr lang="ru-RU" sz="1400" b="1" dirty="0" smtClean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</a:t>
            </a:r>
            <a:r>
              <a:rPr lang="ru-RU" sz="1400" b="1" dirty="0">
                <a:solidFill>
                  <a:srgbClr val="B6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58139" y="5805264"/>
            <a:ext cx="4092105" cy="723768"/>
          </a:xfrm>
          <a:prstGeom prst="rect">
            <a:avLst/>
          </a:prstGeom>
        </p:spPr>
        <p:txBody>
          <a:bodyPr wrap="none" lIns="76688" tIns="38344" rIns="76688" bIns="38344">
            <a:spAutoFit/>
          </a:bodyPr>
          <a:lstStyle/>
          <a:p>
            <a:pPr algn="ctr" defTabSz="947729">
              <a:defRPr/>
            </a:pP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г. Ульяновск, ул. Радищева, д. </a:t>
            </a:r>
            <a:r>
              <a:rPr lang="ru-RU" sz="14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корп.1</a:t>
            </a:r>
            <a:endParaRPr lang="ru-RU" sz="1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47729">
              <a:defRPr/>
            </a:pP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8 (8422) </a:t>
            </a:r>
            <a:r>
              <a:rPr lang="ru-RU" sz="14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39-90-22</a:t>
            </a:r>
            <a:endParaRPr lang="ru-RU" sz="1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47729">
              <a:defRPr/>
            </a:pPr>
            <a:r>
              <a:rPr lang="ru-RU" sz="1400" dirty="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Вэб</a:t>
            </a: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адрес: </a:t>
            </a:r>
            <a:r>
              <a:rPr lang="en-US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https://73.</a:t>
            </a:r>
            <a:r>
              <a:rPr lang="ru-RU" sz="1400" dirty="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мвд.рф</a:t>
            </a: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5933" y="5811945"/>
            <a:ext cx="3788315" cy="723768"/>
          </a:xfrm>
          <a:prstGeom prst="rect">
            <a:avLst/>
          </a:prstGeom>
          <a:ln>
            <a:noFill/>
          </a:ln>
        </p:spPr>
        <p:txBody>
          <a:bodyPr wrap="square" lIns="76688" tIns="38344" rIns="76688" bIns="38344">
            <a:spAutoFit/>
          </a:bodyPr>
          <a:lstStyle/>
          <a:p>
            <a:pPr algn="ctr" defTabSz="947729">
              <a:defRPr/>
            </a:pP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г. Ульяновск, ул. Кузнецова, д. 5А</a:t>
            </a:r>
          </a:p>
          <a:p>
            <a:pPr algn="ctr" defTabSz="947729">
              <a:defRPr/>
            </a:pP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8 (8422) </a:t>
            </a:r>
            <a:r>
              <a:rPr lang="ru-RU" sz="14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41-72-01</a:t>
            </a:r>
            <a:endParaRPr lang="ru-RU" sz="1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47729">
              <a:defRPr/>
            </a:pPr>
            <a:r>
              <a:rPr lang="ru-RU" sz="1400" dirty="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Вэб</a:t>
            </a:r>
            <a:r>
              <a:rPr lang="ru-RU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адрес: </a:t>
            </a:r>
            <a:r>
              <a:rPr lang="en-US" sz="1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4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:///rempex@mv.ru</a:t>
            </a:r>
            <a:endParaRPr lang="ru-RU" sz="1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льяновск красивые места д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716016" cy="52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120680" cy="14808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9AC"/>
                </a:solidFill>
                <a:latin typeface="Book Antiqua" panose="02040602050305030304" pitchFamily="18" charset="0"/>
              </a:rPr>
              <a:t>Подпрограмма</a:t>
            </a:r>
            <a:br>
              <a:rPr lang="ru-RU" sz="2000" b="1" dirty="0" smtClean="0">
                <a:solidFill>
                  <a:srgbClr val="0039A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9AC"/>
                </a:solidFill>
                <a:latin typeface="Book Antiqua" panose="02040602050305030304" pitchFamily="18" charset="0"/>
              </a:rPr>
              <a:t> «Оказание </a:t>
            </a:r>
            <a:r>
              <a:rPr lang="ru-RU" sz="2000" b="1" dirty="0">
                <a:solidFill>
                  <a:srgbClr val="0039AC"/>
                </a:solidFill>
                <a:latin typeface="Book Antiqua" panose="02040602050305030304" pitchFamily="18" charset="0"/>
              </a:rPr>
              <a:t>содействия добровольному переселению в Ульяновскую область соотечественников, проживающих за рубежом»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.8422city.ru/upload/images/news/intext/55a/7955ca4a8a/61e81b7a57d25a17f4438844d7345c4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427984" cy="5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1634648"/>
            <a:ext cx="3059832" cy="385312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lvl="0" algn="ctr" defTabSz="948154"/>
            <a:r>
              <a:rPr lang="ru-RU" sz="20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Ульяновская область</a:t>
            </a:r>
            <a:endParaRPr lang="ru-RU" sz="2000" b="1" dirty="0">
              <a:solidFill>
                <a:srgbClr val="0000FF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Google Shape;62;p14"/>
          <p:cNvSpPr txBox="1">
            <a:spLocks/>
          </p:cNvSpPr>
          <p:nvPr/>
        </p:nvSpPr>
        <p:spPr>
          <a:xfrm>
            <a:off x="2702744" y="4581128"/>
            <a:ext cx="1656184" cy="15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61" tIns="91061" rIns="91061" bIns="9106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6560" marR="0" lvl="0" indent="-3424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121" marR="0" lvl="1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670" marR="0" lvl="2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6226" marR="0" lvl="3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779" marR="0" lvl="4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9341" marR="0" lvl="5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893" marR="0" lvl="6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2454" marR="0" lvl="7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9013" marR="0" lvl="8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914400">
              <a:buFont typeface="Arial"/>
              <a:buNone/>
            </a:pPr>
            <a:r>
              <a:rPr lang="ru-RU" sz="1200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Подпрограмма</a:t>
            </a:r>
          </a:p>
          <a:p>
            <a:pPr marL="0" indent="0" algn="ctr" defTabSz="914400">
              <a:buFont typeface="Arial"/>
              <a:buNone/>
            </a:pPr>
            <a:r>
              <a:rPr lang="ru-RU" sz="1200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на территории Ульяновской области реализуется  </a:t>
            </a:r>
          </a:p>
          <a:p>
            <a:pPr marL="0" indent="0" algn="ctr" defTabSz="914400">
              <a:buFont typeface="Arial"/>
              <a:buNone/>
            </a:pPr>
            <a:r>
              <a:rPr lang="ru-RU" sz="1200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с </a:t>
            </a:r>
            <a:r>
              <a:rPr lang="ru-RU" sz="2000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2014</a:t>
            </a:r>
            <a:r>
              <a:rPr lang="ru-RU" sz="1200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года. </a:t>
            </a:r>
            <a:endParaRPr lang="ru-RU" sz="1200" b="1" kern="0" dirty="0">
              <a:solidFill>
                <a:srgbClr val="0000F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48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183428"/>
            <a:ext cx="6192688" cy="1033942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2000" b="1" dirty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Приоритетные </a:t>
            </a:r>
            <a:r>
              <a:rPr lang="ru-RU" alt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направления</a:t>
            </a:r>
            <a:r>
              <a:rPr lang="ru-RU" altLang="ru-RU" sz="2400" b="1" dirty="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+mn-ea"/>
                <a:cs typeface="+mn-cs"/>
              </a:rPr>
              <a:t>п</a:t>
            </a: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одпрограммы: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83428"/>
            <a:ext cx="1236153" cy="81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ельское хозяйство коллаж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7576"/>
            <a:ext cx="2628325" cy="161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kartinki.pics/uploads/posts/2022-03/1646695937_5-kartinkin-net-p-kartinki-po-meditsine-dlya-prezentatsii-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167">
            <a:off x="34294" y="1256635"/>
            <a:ext cx="3277202" cy="160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Авиационная промышленность картинк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5119"/>
            <a:ext cx="3561753" cy="19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kartinki.pics/uploads/posts/2022-03/1647283755_49-kartinkin-net-p-delovie-kartinki-dlya-prezentatsii-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85" y="2852937"/>
            <a:ext cx="252241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редприниматель бизнесме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334">
            <a:off x="5912756" y="1322585"/>
            <a:ext cx="3280347" cy="16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6;p20"/>
          <p:cNvPicPr preferRelativeResize="0"/>
          <p:nvPr/>
        </p:nvPicPr>
        <p:blipFill rotWithShape="1">
          <a:blip r:embed="rId9">
            <a:alphaModFix/>
          </a:blip>
          <a:srcRect l="37055"/>
          <a:stretch/>
        </p:blipFill>
        <p:spPr>
          <a:xfrm flipH="1">
            <a:off x="-2075" y="2852937"/>
            <a:ext cx="3131840" cy="3999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2;p20"/>
          <p:cNvSpPr txBox="1"/>
          <p:nvPr/>
        </p:nvSpPr>
        <p:spPr>
          <a:xfrm>
            <a:off x="3131840" y="4665646"/>
            <a:ext cx="6012160" cy="225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61" tIns="91061" rIns="91061" bIns="91061" anchor="ctr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-RU" sz="1200" kern="0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kern="0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Переселение </a:t>
            </a:r>
            <a:r>
              <a:rPr lang="ru" sz="1300" b="1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работников отрасли сельского хозяйства</a:t>
            </a:r>
            <a:r>
              <a:rPr lang="ru" sz="1300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– 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развитие сельскохозяйственного комплекса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Переселение </a:t>
            </a:r>
            <a:r>
              <a:rPr lang="ru" sz="1300" b="1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медицинских работников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–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развитие сферы  здравоохранения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 Переселение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квалифицированных </a:t>
            </a:r>
            <a:r>
              <a:rPr lang="ru" sz="1300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работников </a:t>
            </a:r>
            <a:r>
              <a:rPr lang="ru" sz="1300" i="1" kern="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авиастроительной </a:t>
            </a:r>
            <a:r>
              <a:rPr lang="ru" sz="1300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отрасли</a:t>
            </a:r>
            <a:r>
              <a:rPr lang="ru" sz="1300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- развитие авиастроительного сектора экономики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 П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ереселение </a:t>
            </a:r>
            <a:r>
              <a:rPr lang="ru" sz="1300" b="1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высококвалифицированных специалистов</a:t>
            </a:r>
            <a:r>
              <a:rPr lang="ru" sz="13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(инженеры, научные работники),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  </a:t>
            </a: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</a:t>
            </a:r>
            <a:r>
              <a:rPr lang="ru" sz="1300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ереселение </a:t>
            </a:r>
            <a:r>
              <a:rPr lang="ru" sz="1300" b="1" i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студентов, проживающих за рубежом</a:t>
            </a:r>
            <a:r>
              <a:rPr lang="ru" sz="1300" b="1" kern="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  <a:endParaRPr sz="1300" b="1" kern="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4" name="Google Shape;1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3651" y="4676162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96160" y="5136831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3652" y="5619965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75985" y="6095925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96159" y="6548420"/>
            <a:ext cx="189259" cy="37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120680" cy="14808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Основные цели подпрограммы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«Оказание </a:t>
            </a:r>
            <a: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</a:rPr>
              <a:t>содействия добровольному переселению в Ульяновскую область соотечественников, проживающих </a:t>
            </a: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за </a:t>
            </a:r>
            <a:r>
              <a:rPr lang="ru-RU" sz="2000" b="1" dirty="0">
                <a:solidFill>
                  <a:srgbClr val="0033CC"/>
                </a:solidFill>
                <a:latin typeface="Book Antiqua" panose="02040602050305030304" pitchFamily="18" charset="0"/>
              </a:rPr>
              <a:t>рубежом»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5;p14"/>
          <p:cNvSpPr txBox="1">
            <a:spLocks/>
          </p:cNvSpPr>
          <p:nvPr/>
        </p:nvSpPr>
        <p:spPr>
          <a:xfrm>
            <a:off x="1692660" y="4952273"/>
            <a:ext cx="5400600" cy="60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61" tIns="91061" rIns="91061" bIns="9106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6560" marR="0" lvl="0" indent="-3424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121" marR="0" lvl="1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670" marR="0" lvl="2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6226" marR="0" lvl="3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779" marR="0" lvl="4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9341" marR="0" lvl="5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893" marR="0" lvl="6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2454" marR="0" lvl="7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9013" marR="0" lvl="8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914400">
              <a:buClr>
                <a:srgbClr val="1F497D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9D0E0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Улучшение миграционной и демографической ситуации                     в Ульяновской области</a:t>
            </a:r>
            <a:r>
              <a:rPr lang="ru-RU" sz="1200" kern="0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ru-RU" sz="1200" kern="0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81;p15"/>
          <p:cNvPicPr preferRelativeResize="0"/>
          <p:nvPr/>
        </p:nvPicPr>
        <p:blipFill rotWithShape="1">
          <a:blip r:embed="rId4">
            <a:alphaModFix/>
          </a:blip>
          <a:srcRect l="24851"/>
          <a:stretch/>
        </p:blipFill>
        <p:spPr>
          <a:xfrm>
            <a:off x="18504" y="1700808"/>
            <a:ext cx="1673176" cy="51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Users\PavlovaON\Desktop\i16HBHX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90" y="1713718"/>
            <a:ext cx="1546890" cy="13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5;p14"/>
          <p:cNvSpPr txBox="1">
            <a:spLocks/>
          </p:cNvSpPr>
          <p:nvPr/>
        </p:nvSpPr>
        <p:spPr>
          <a:xfrm>
            <a:off x="1619672" y="1610156"/>
            <a:ext cx="5692372" cy="145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61" tIns="91061" rIns="91061" bIns="9106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6560" marR="0" lvl="0" indent="-3424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121" marR="0" lvl="1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670" marR="0" lvl="2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6226" marR="0" lvl="3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779" marR="0" lvl="4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9341" marR="0" lvl="5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893" marR="0" lvl="6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2454" marR="0" lvl="7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9013" marR="0" lvl="8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 defTabSz="914400">
              <a:buClr>
                <a:srgbClr val="1F497D"/>
              </a:buClr>
              <a:buNone/>
            </a:pPr>
            <a:r>
              <a:rPr lang="ru-RU" sz="1200" b="1" kern="0" dirty="0" smtClean="0">
                <a:solidFill>
                  <a:srgbClr val="9D0E0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Обеспечение реализации Государственной  программы по оказанию содействия добровольному переселению в Российскую Федерацию соотечественников, проживающих за рубежом, утверждённой Указом  Президента РФ от 22.06.2006 №637 «О мерах по оказанию содействия </a:t>
            </a:r>
            <a:r>
              <a:rPr lang="ru-RU" sz="1200" b="1" kern="0" dirty="0">
                <a:solidFill>
                  <a:srgbClr val="9D0E0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добровольному переселению в Российскую Федерацию соотечественников, проживающих за </a:t>
            </a:r>
            <a:r>
              <a:rPr lang="ru-RU" sz="1200" b="1" kern="0" dirty="0" smtClean="0">
                <a:solidFill>
                  <a:srgbClr val="9D0E0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рубежом»</a:t>
            </a:r>
            <a:endParaRPr lang="ru-RU" sz="1200" b="1" kern="0" dirty="0">
              <a:solidFill>
                <a:srgbClr val="9D0E03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7" name="Google Shape;65;p14"/>
          <p:cNvSpPr txBox="1">
            <a:spLocks/>
          </p:cNvSpPr>
          <p:nvPr/>
        </p:nvSpPr>
        <p:spPr>
          <a:xfrm>
            <a:off x="1619672" y="3073168"/>
            <a:ext cx="5618494" cy="8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61" tIns="91061" rIns="91061" bIns="9106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6560" marR="0" lvl="0" indent="-3424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121" marR="0" lvl="1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670" marR="0" lvl="2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6226" marR="0" lvl="3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779" marR="0" lvl="4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9341" marR="0" lvl="5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893" marR="0" lvl="6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2454" marR="0" lvl="7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9013" marR="0" lvl="8" indent="-317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914400">
              <a:buClr>
                <a:srgbClr val="1F497D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9D0E0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Обеспечение  социально-экономического развития Ульяновской области.</a:t>
            </a:r>
          </a:p>
          <a:p>
            <a:pPr marL="0" indent="0" defTabSz="914400">
              <a:buClr>
                <a:srgbClr val="1F497D"/>
              </a:buClr>
              <a:buFont typeface="Arial"/>
              <a:buNone/>
            </a:pPr>
            <a:endParaRPr lang="ru-RU" sz="1200" kern="0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Рисунок 18" descr="https://kartinki.pics/pics/uploads/posts/2022-08/1660782784_23-kartinkin-net-p-fon-sotsialnii-krasivo-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68" y="5325261"/>
            <a:ext cx="3542098" cy="153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Социально экономическое развитие региона презентация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8999"/>
            <a:ext cx="4754398" cy="158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183429"/>
            <a:ext cx="1368152" cy="81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475656" y="116632"/>
            <a:ext cx="6480720" cy="800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Участие в подпрограмме могут принять соотечественники:</a:t>
            </a:r>
            <a:endParaRPr sz="2000" b="1" dirty="0">
              <a:solidFill>
                <a:srgbClr val="0033CC"/>
              </a:solidFill>
              <a:latin typeface="Book Antiqua" panose="02040602050305030304" pitchFamily="18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Google Shape;83;p15"/>
          <p:cNvSpPr txBox="1"/>
          <p:nvPr/>
        </p:nvSpPr>
        <p:spPr>
          <a:xfrm>
            <a:off x="4499992" y="1052736"/>
            <a:ext cx="4567087" cy="570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достигшие 18-летнего возраста;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endParaRPr lang="ru-RU" sz="1300" kern="0" dirty="0" smtClean="0">
              <a:solidFill>
                <a:srgbClr val="0033A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бладающие дееспособностью и трудоспособностью в соответствии с законодательством РФ;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endParaRPr lang="ru" sz="1300" kern="0" dirty="0">
              <a:solidFill>
                <a:srgbClr val="0033A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-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меющие профессиональное образование 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" sz="1300" kern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(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среднее профессиональное образование</a:t>
            </a:r>
            <a:r>
              <a:rPr lang="ru" sz="1300" kern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" sz="1300" kern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высшее </a:t>
            </a: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образование);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endParaRPr lang="ru" sz="1300" kern="0" dirty="0" smtClean="0">
              <a:solidFill>
                <a:srgbClr val="0033A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обучающиеся профессиональных образовательных организаций и (или)образовательных организаций высшего образования по профессииям, специальностям и направлениям подготовки, востребованным на рынке труда Ульяновской области;</a:t>
            </a: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endParaRPr lang="ru" sz="1300" kern="0" dirty="0" smtClean="0">
              <a:solidFill>
                <a:srgbClr val="0033A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58750" defTabSz="914400">
              <a:lnSpc>
                <a:spcPct val="115000"/>
              </a:lnSpc>
              <a:buClr>
                <a:srgbClr val="0033A0"/>
              </a:buClr>
              <a:buSzPts val="1100"/>
              <a:buFont typeface="Arial"/>
              <a:buNone/>
            </a:pPr>
            <a:r>
              <a:rPr lang="ru" sz="1300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соотечественники, являющиеся молодыми специалистами, завершившие обучение по образовательным программам профессионального обучения и (или) образовательным программам высшего образования, что подтверждено соответствующим документом об образовании и (или) о квалификации, документом об обучении, имеющие трудовой стаж по специальности не более 3 лет.</a:t>
            </a:r>
            <a:endParaRPr sz="1300" kern="0" dirty="0">
              <a:solidFill>
                <a:srgbClr val="0033A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1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814" y="1124744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972" y="1528425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972" y="2204864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1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630" y="3140968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629" y="4713490"/>
            <a:ext cx="189259" cy="3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6-22.userapi.com/s/v1/if1/HU-WlmNjGpSgEkP-raf1R-4sYHIOJGEtX1wXeiHA_h9h-Lxqgw7Yq8p_4HeUEex28-YTsQ.jpg?size=1268x1271&amp;quality=96&amp;crop=313,35,1268,1271&amp;ava=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4941168"/>
            <a:ext cx="2826060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sharkan.gosuslugi.ru/netcat_files/32/115/1503202223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696">
            <a:off x="260328" y="2705075"/>
            <a:ext cx="1802331" cy="160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api.rbsmi.ru/attachments/72624a8d1a184a4fb9b403a1f0ab02496ef2f63f/store/crop/0/0/640/427/1600/0/0/73e69f28495d1d787422300ec3710396991480bc66e27ea7dc9ea7c6e817/9a57b65b35eba05a93cc81ad28ab19c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3" y="983814"/>
            <a:ext cx="3036204" cy="16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367">
            <a:off x="2090255" y="3155067"/>
            <a:ext cx="1899532" cy="18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120680" cy="88461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Порядок  действия соотечественника 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за рубежом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159707"/>
              </p:ext>
            </p:extLst>
          </p:nvPr>
        </p:nvGraphicFramePr>
        <p:xfrm>
          <a:off x="35496" y="1268760"/>
          <a:ext cx="910850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959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183428"/>
            <a:ext cx="6120680" cy="11006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Порядок  действия соотечественника 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прибывшего на территорию  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Ульяновской области</a:t>
            </a:r>
            <a:br>
              <a:rPr lang="ru-RU" sz="2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183428"/>
            <a:ext cx="1368152" cy="8178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46848837"/>
              </p:ext>
            </p:extLst>
          </p:nvPr>
        </p:nvGraphicFramePr>
        <p:xfrm>
          <a:off x="115896" y="1844824"/>
          <a:ext cx="881208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71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8574" y="183428"/>
            <a:ext cx="1193905" cy="81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679239" y="201062"/>
            <a:ext cx="5710124" cy="800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sz="2000" b="1" dirty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Преимущество участия </a:t>
            </a:r>
            <a:r>
              <a:rPr lang="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/>
            </a:r>
            <a:br>
              <a:rPr lang="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</a:br>
            <a:r>
              <a:rPr lang="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в </a:t>
            </a:r>
            <a:r>
              <a:rPr lang="ru" sz="2000" b="1" dirty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Государственной </a:t>
            </a:r>
            <a:r>
              <a:rPr lang="ru" sz="2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программе</a:t>
            </a:r>
            <a:endParaRPr sz="2000" b="1" dirty="0">
              <a:solidFill>
                <a:srgbClr val="0033CC"/>
              </a:solidFill>
              <a:latin typeface="Book Antiqua" panose="02040602050305030304" pitchFamily="18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Google Shape;98;p16"/>
          <p:cNvSpPr txBox="1"/>
          <p:nvPr/>
        </p:nvSpPr>
        <p:spPr>
          <a:xfrm>
            <a:off x="2066948" y="4715541"/>
            <a:ext cx="2534025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 ТРУДОУСТРОЙСТВА  БЕЗ ОФОРМЛЕНИЯ РАЗРЕШЕНИЯ НА РАБОТУ ИЛИ ПАТЕНТА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98;p16"/>
          <p:cNvSpPr txBox="1"/>
          <p:nvPr/>
        </p:nvSpPr>
        <p:spPr>
          <a:xfrm>
            <a:off x="6804248" y="2125815"/>
            <a:ext cx="1924841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ПЕРЕЕЗД В РОССИЮ 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ВСЕЙ СЕМЬЁЙ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98;p16"/>
          <p:cNvSpPr txBox="1"/>
          <p:nvPr/>
        </p:nvSpPr>
        <p:spPr>
          <a:xfrm>
            <a:off x="6804248" y="4715541"/>
            <a:ext cx="2339751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УПРОЩЁННЫЙ  ПОРЯДОК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ПРИОБРЕТЕНИЯ  ГРАЖДАНСТВА РФ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98;p16"/>
          <p:cNvSpPr txBox="1"/>
          <p:nvPr/>
        </p:nvSpPr>
        <p:spPr>
          <a:xfrm>
            <a:off x="2123728" y="2028481"/>
            <a:ext cx="1800200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СТАТУС  УЧАСТНИКА ПРОГРАММЫ 5 ЛЕТ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3" descr="C:\Users\PavlovaON\Desktop\i16HBHX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73" y="1396604"/>
            <a:ext cx="1949965" cy="20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vlovaON\Desktop\peresel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73" y="4547127"/>
            <a:ext cx="1926251" cy="19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vlovaON\Desktop\iNUBKLAO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" y="1423370"/>
            <a:ext cx="180709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ezgin\Desktop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" y="4545605"/>
            <a:ext cx="1840619" cy="19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147" y="183429"/>
            <a:ext cx="1168144" cy="81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614624" y="1167188"/>
            <a:ext cx="72189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400" b="1" kern="0" dirty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 </a:t>
            </a:r>
            <a:r>
              <a:rPr lang="ru" sz="1400" b="1" kern="0" dirty="0" smtClean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2024 </a:t>
            </a:r>
            <a:r>
              <a:rPr lang="ru" sz="1400" b="1" kern="0" dirty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году на мероприятия подпрограммы выделено  </a:t>
            </a:r>
            <a:r>
              <a:rPr lang="ru" sz="1400" b="1" kern="0" dirty="0" smtClean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2,520 </a:t>
            </a:r>
            <a:r>
              <a:rPr lang="ru" sz="1400" b="1" kern="0" dirty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млн. рублей.</a:t>
            </a:r>
            <a:endParaRPr sz="1400" b="1" kern="0" dirty="0">
              <a:solidFill>
                <a:srgbClr val="B62D1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400" b="1" kern="0" dirty="0">
                <a:solidFill>
                  <a:srgbClr val="B62D1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Меры социальной поддержки предоставляются на следующие цели:</a:t>
            </a:r>
            <a:endParaRPr sz="1400" b="1" kern="0" dirty="0">
              <a:solidFill>
                <a:srgbClr val="B62D1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771800" y="294933"/>
            <a:ext cx="4938600" cy="492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33CC"/>
                </a:solidFill>
                <a:latin typeface="Book Antiqua" panose="02040602050305030304" pitchFamily="18" charset="0"/>
                <a:ea typeface="Montserrat Medium"/>
                <a:cs typeface="Montserrat Medium"/>
                <a:sym typeface="Montserrat Medium"/>
              </a:rPr>
              <a:t>Меры социальной поддержки</a:t>
            </a:r>
            <a:endParaRPr sz="2000" b="1" dirty="0">
              <a:solidFill>
                <a:srgbClr val="0033CC"/>
              </a:solidFill>
              <a:latin typeface="Book Antiqua" panose="02040602050305030304" pitchFamily="18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65219" y="2370731"/>
            <a:ext cx="3652500" cy="3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Компенсация расходов на первичное </a:t>
            </a: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меди-цинское </a:t>
            </a:r>
            <a:r>
              <a:rPr lang="ru" sz="1100" b="1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обследование </a:t>
            </a: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 диспансеризацию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– не более 4900 руб. на человека;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Единовременная помощь многодетным </a:t>
            </a:r>
            <a:r>
              <a:rPr lang="ru" sz="1100" b="1" kern="0" dirty="0" smtClean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семьям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– 14 000 руб. на каждого члена семьи;</a:t>
            </a: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100" b="1" kern="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Единовременная помощь участникам подпрограммы в возрасте до 30 </a:t>
            </a:r>
            <a:r>
              <a:rPr lang="ru" sz="1100" b="1" kern="0" dirty="0" smtClean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лет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100" kern="0" dirty="0" smtClean="0">
                <a:solidFill>
                  <a:srgbClr val="4285F4">
                    <a:lumMod val="50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14 000 руб. , участнику и членам его семьи      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1100" b="1" kern="0" dirty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    старше 18 лет;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Компенсация расходов, связанных с переводом на русский </a:t>
            </a: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язык и </a:t>
            </a:r>
            <a:r>
              <a:rPr lang="ru" sz="1100" b="1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нотариальным заверением </a:t>
            </a: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документов </a:t>
            </a:r>
            <a:r>
              <a:rPr lang="ru" sz="1100" b="1" kern="0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не более 7500 руб. на человека</a:t>
            </a:r>
            <a:r>
              <a:rPr lang="ru" sz="12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2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081411" y="2402248"/>
            <a:ext cx="3831300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Компенсация расходов на признание </a:t>
            </a:r>
            <a:r>
              <a:rPr lang="ru" sz="1100" b="1" kern="0" dirty="0" smtClean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документов </a:t>
            </a:r>
            <a:r>
              <a:rPr lang="ru" sz="1100" b="1" kern="0" dirty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иностранных государств об уровне </a:t>
            </a:r>
            <a:r>
              <a:rPr lang="ru" sz="1100" b="1" kern="0" dirty="0" smtClean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образования </a:t>
            </a:r>
            <a:r>
              <a:rPr lang="ru" sz="1100" b="1" kern="0" dirty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 (или) квалификации на территории </a:t>
            </a:r>
            <a:r>
              <a:rPr lang="ru" sz="1100" b="1" kern="0" dirty="0" smtClean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РФ, </a:t>
            </a:r>
            <a:r>
              <a:rPr lang="ru" sz="1100" b="1" kern="0" dirty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 также признание документа иностранного государства об ученой степени или документа иностранного </a:t>
            </a:r>
            <a:r>
              <a:rPr lang="ru" sz="1100" b="1" kern="0" dirty="0" smtClean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государства об </a:t>
            </a:r>
            <a:r>
              <a:rPr lang="ru" sz="1100" b="1" kern="0" dirty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ученом звании на территории </a:t>
            </a:r>
            <a:r>
              <a:rPr lang="ru" sz="1100" b="1" kern="0" dirty="0" smtClean="0">
                <a:solidFill>
                  <a:srgbClr val="0033A0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РФ </a:t>
            </a:r>
            <a:r>
              <a:rPr lang="ru" sz="1100" b="1" kern="0" dirty="0" smtClean="0">
                <a:solidFill>
                  <a:srgbClr val="B62D1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– не более 6500 руб. за каждое Свидетельство;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100" kern="0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Компенсация за найм жилого </a:t>
            </a: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помещения </a:t>
            </a:r>
            <a:r>
              <a:rPr lang="ru" sz="1100" b="1" kern="0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" sz="1100" b="1" kern="0" dirty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срок не более 6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месяцев в размере фактических расходов, но не более 10 000 руб. в месяц. </a:t>
            </a: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" sz="1100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 defTabSz="9144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" sz="1100" b="1" kern="0" dirty="0" smtClean="0">
                <a:solidFill>
                  <a:srgbClr val="0033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Компенсация расходов на профессиональное обучение и дополнительное профессиональное образование </a:t>
            </a:r>
            <a:r>
              <a:rPr lang="ru" sz="1100" b="1" kern="0" dirty="0" smtClean="0">
                <a:solidFill>
                  <a:srgbClr val="B62D16"/>
                </a:solidFill>
                <a:latin typeface="Montserrat"/>
                <a:ea typeface="Montserrat"/>
                <a:cs typeface="Montserrat"/>
                <a:sym typeface="Montserrat"/>
              </a:rPr>
              <a:t>– 10 000 руб. участнику или одному из  членов его семьи.</a:t>
            </a:r>
            <a:endParaRPr sz="1100" b="1" kern="0" dirty="0">
              <a:solidFill>
                <a:srgbClr val="B62D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34" y="2402248"/>
            <a:ext cx="268561" cy="4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815" y="3219511"/>
            <a:ext cx="309404" cy="2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747" y="2402248"/>
            <a:ext cx="469876" cy="4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0344" y="4161494"/>
            <a:ext cx="441067" cy="3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" y="183428"/>
            <a:ext cx="831807" cy="817823"/>
          </a:xfrm>
          <a:prstGeom prst="rect">
            <a:avLst/>
          </a:prstGeom>
        </p:spPr>
      </p:pic>
      <p:pic>
        <p:nvPicPr>
          <p:cNvPr id="17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34" y="4021455"/>
            <a:ext cx="309404" cy="2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34" y="4962769"/>
            <a:ext cx="309404" cy="2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747" y="5135763"/>
            <a:ext cx="469876" cy="4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1;p15"/>
          <p:cNvPicPr preferRelativeResize="0"/>
          <p:nvPr/>
        </p:nvPicPr>
        <p:blipFill rotWithShape="1">
          <a:blip r:embed="rId9">
            <a:alphaModFix/>
          </a:blip>
          <a:srcRect l="24851"/>
          <a:stretch/>
        </p:blipFill>
        <p:spPr>
          <a:xfrm>
            <a:off x="610534" y="1153619"/>
            <a:ext cx="960840" cy="98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5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897</Words>
  <Application>Microsoft Office PowerPoint</Application>
  <PresentationFormat>Экран (4:3)</PresentationFormat>
  <Paragraphs>111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6_Simple Light</vt:lpstr>
      <vt:lpstr>7_Тема Office</vt:lpstr>
      <vt:lpstr>9_Тема Office</vt:lpstr>
      <vt:lpstr>Презентация PowerPoint</vt:lpstr>
      <vt:lpstr>Подпрограмма  «Оказание содействия добровольному переселению в Ульяновскую область соотечественников, проживающих за рубежом»</vt:lpstr>
      <vt:lpstr>Приоритетные направления подпрограммы: </vt:lpstr>
      <vt:lpstr>Основные цели подпрограммы  «Оказание содействия добровольному переселению в Ульяновскую область соотечественников, проживающих   за рубежом»</vt:lpstr>
      <vt:lpstr>Участие в подпрограмме могут принять соотечественники:</vt:lpstr>
      <vt:lpstr>Порядок  действия соотечественника   за рубежом </vt:lpstr>
      <vt:lpstr>Порядок  действия соотечественника   прибывшего на территорию   Ульяновской области </vt:lpstr>
      <vt:lpstr>Преимущество участия  в Государственной программе</vt:lpstr>
      <vt:lpstr>Меры социальной поддержки</vt:lpstr>
      <vt:lpstr>Порядок  предоставления   участникам подпрограммы мер социальной поддержки  </vt:lpstr>
      <vt:lpstr>Порядок  предоставления   участникам подпрограммы мер социальной поддержки  </vt:lpstr>
      <vt:lpstr>  Координаторы  и исполнители Государственной программы  в Ульяновской области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по оказанию содействия добровольному переселению в Российскую Федерацию соотечественников, проживающих за рубежом</dc:title>
  <dc:creator>Rusyaeva</dc:creator>
  <cp:lastModifiedBy>Sakina-NEW</cp:lastModifiedBy>
  <cp:revision>72</cp:revision>
  <cp:lastPrinted>2024-03-27T06:17:04Z</cp:lastPrinted>
  <dcterms:created xsi:type="dcterms:W3CDTF">2024-03-15T08:48:46Z</dcterms:created>
  <dcterms:modified xsi:type="dcterms:W3CDTF">2024-03-27T06:19:12Z</dcterms:modified>
</cp:coreProperties>
</file>